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87" r:id="rId5"/>
    <p:sldId id="288" r:id="rId6"/>
    <p:sldId id="283" r:id="rId7"/>
    <p:sldId id="289" r:id="rId8"/>
    <p:sldId id="280" r:id="rId9"/>
    <p:sldId id="291" r:id="rId10"/>
    <p:sldId id="259" r:id="rId11"/>
    <p:sldId id="261" r:id="rId12"/>
    <p:sldId id="295" r:id="rId13"/>
    <p:sldId id="278" r:id="rId14"/>
  </p:sldIdLst>
  <p:sldSz cx="18288000" cy="10287000"/>
  <p:notesSz cx="6858000" cy="9144000"/>
  <p:embeddedFontLst>
    <p:embeddedFont>
      <p:font typeface="나눔스퀘어OTF" panose="020B0600000101010101" pitchFamily="34" charset="-127"/>
      <p:regular r:id="rId16"/>
    </p:embeddedFont>
    <p:embeddedFont>
      <p:font typeface="나눔스퀘어OTF Bold" panose="020B0600000101010101" pitchFamily="34" charset="-127"/>
      <p:bold r:id="rId17"/>
    </p:embeddedFont>
    <p:embeddedFont>
      <p:font typeface="나눔스퀘어OTF ExtraBold" panose="020B0600000101010101" pitchFamily="34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4F7"/>
    <a:srgbClr val="505050"/>
    <a:srgbClr val="5DADE2"/>
    <a:srgbClr val="FFFFFF"/>
    <a:srgbClr val="1F587F"/>
    <a:srgbClr val="2980B9"/>
    <a:srgbClr val="3498DB"/>
    <a:srgbClr val="7FB3D5"/>
    <a:srgbClr val="D6E8ED"/>
    <a:srgbClr val="242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FE23F-0963-4EF6-B7CE-8CE978205759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CDA73-4ED6-44C5-A384-B89D26EC9E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8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CDA73-4ED6-44C5-A384-B89D26EC9E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839"/>
              </a:lnSpc>
              <a:defRPr/>
            </a:pPr>
            <a:endParaRPr lang="ko-KR" altLang="en-US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6AAE01-508B-4645-B501-C4993A34EDEB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6AAE01-508B-4645-B501-C4993A34EDEB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6AAE01-508B-4645-B501-C4993A34EDEB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OTF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41.png"/><Relationship Id="rId15" Type="http://schemas.openxmlformats.org/officeDocument/2006/relationships/image" Target="../media/image58.png"/><Relationship Id="rId10" Type="http://schemas.openxmlformats.org/officeDocument/2006/relationships/image" Target="../media/image48.png"/><Relationship Id="rId19" Type="http://schemas.openxmlformats.org/officeDocument/2006/relationships/image" Target="../media/image62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6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0" y="41400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0"/>
            <a:ext cx="8610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3175000"/>
            <a:ext cx="54102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91300" y="2933700"/>
            <a:ext cx="5143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3600" b="0" i="0" u="none" strike="noStrike" spc="-200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실증적 </a:t>
            </a:r>
            <a:r>
              <a:rPr lang="en-US" altLang="ko-KR" sz="3600" spc="-200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3600" spc="-200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lang="en-US" sz="3600" b="0" i="0" u="none" strike="noStrike" spc="-200" dirty="0">
              <a:solidFill>
                <a:srgbClr val="505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98900" y="1333500"/>
            <a:ext cx="10477500" cy="76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디지털화된</a:t>
            </a:r>
            <a:r>
              <a:rPr lang="en-US" sz="6600" b="0" i="0" u="none" strike="noStrike" spc="-500" dirty="0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오디오를</a:t>
            </a:r>
            <a:r>
              <a:rPr lang="en-US" sz="6600" b="0" i="0" u="none" strike="noStrike" spc="-500" dirty="0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네트워크로</a:t>
            </a:r>
            <a:endParaRPr lang="en-US" sz="6600" spc="-500" dirty="0">
              <a:solidFill>
                <a:srgbClr val="4FA8C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0" algn="ctr">
              <a:lnSpc>
                <a:spcPct val="120000"/>
              </a:lnSpc>
            </a:pP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전송시</a:t>
            </a:r>
            <a:r>
              <a:rPr lang="en-US" sz="6600" b="0" i="0" u="none" strike="noStrike" spc="-500" dirty="0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에러율</a:t>
            </a:r>
            <a:r>
              <a:rPr lang="en-US" sz="6600" b="0" i="0" u="none" strike="noStrike" spc="-500" dirty="0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확인</a:t>
            </a:r>
            <a:r>
              <a:rPr lang="en-US" sz="6600" b="0" i="0" u="none" strike="noStrike" spc="-500" dirty="0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6600" b="0" i="0" u="none" strike="noStrike" spc="-500" dirty="0" err="1">
                <a:solidFill>
                  <a:srgbClr val="4FA8C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소프트웨어</a:t>
            </a:r>
            <a:endParaRPr lang="en-US" sz="6600" b="0" i="0" u="none" strike="noStrike" spc="-500" dirty="0">
              <a:solidFill>
                <a:srgbClr val="4FA8C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700" y="5613400"/>
            <a:ext cx="228600" cy="22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88100" y="6743700"/>
            <a:ext cx="5486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spc="7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Detection Error In C</a:t>
            </a:r>
            <a:r>
              <a:rPr lang="en-US" sz="2000" spc="7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ommunication</a:t>
            </a:r>
            <a:r>
              <a:rPr lang="en-US" sz="2000" b="0" i="0" u="none" strike="noStrike" spc="7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System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3A0334C-BB5F-3370-F6CD-89A0E645E181}"/>
              </a:ext>
            </a:extLst>
          </p:cNvPr>
          <p:cNvSpPr txBox="1"/>
          <p:nvPr/>
        </p:nvSpPr>
        <p:spPr>
          <a:xfrm>
            <a:off x="3063875" y="8623300"/>
            <a:ext cx="1219835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ctr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1924351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정성윤</a:t>
            </a: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1924362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박유진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ctr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1923846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강태원</a:t>
            </a: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1934285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전민재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262D364-20C9-F840-1845-ABC1B2EF7C87}"/>
              </a:ext>
            </a:extLst>
          </p:cNvPr>
          <p:cNvSpPr txBox="1"/>
          <p:nvPr/>
        </p:nvSpPr>
        <p:spPr>
          <a:xfrm>
            <a:off x="8161338" y="7937500"/>
            <a:ext cx="1965325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ctr">
              <a:lnSpc>
                <a:spcPts val="3456"/>
              </a:lnSpc>
            </a:pP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컴퓨터공학과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65406-269B-00AC-F704-9EE89F31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0000"/>
              </a:lnSpc>
              <a:defRPr/>
            </a:pPr>
            <a:r>
              <a:rPr lang="en-US" sz="1700" b="0" i="0" u="none" strike="noStrike" spc="200">
                <a:solidFill>
                  <a:srgbClr val="4FA8CA"/>
                </a:solidFill>
                <a:latin typeface="나눔스퀘어OTF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470400" y="1257300"/>
            <a:ext cx="93472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6000">
                <a:solidFill>
                  <a:srgbClr val="4FA8CA"/>
                </a:solidFill>
                <a:latin typeface="나눔스퀘어OTF Bold"/>
                <a:ea typeface="나눔스퀘어OTF Bold"/>
              </a:rPr>
              <a:t>Convolution Autoencoder</a:t>
            </a:r>
            <a:endParaRPr lang="en-US" sz="6000" b="0" i="0" u="none" strike="noStrike">
              <a:solidFill>
                <a:srgbClr val="4FA8CA"/>
              </a:solidFill>
              <a:latin typeface="나눔스퀘어OTF Bold"/>
              <a:ea typeface="나눔스퀘어OTF Bold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28797" y="2531117"/>
            <a:ext cx="8069451" cy="7236787"/>
            <a:chOff x="553849" y="2531117"/>
            <a:chExt cx="8069451" cy="7236787"/>
          </a:xfrm>
        </p:grpSpPr>
        <p:grpSp>
          <p:nvGrpSpPr>
            <p:cNvPr id="18" name="그룹 17"/>
            <p:cNvGrpSpPr/>
            <p:nvPr/>
          </p:nvGrpSpPr>
          <p:grpSpPr>
            <a:xfrm>
              <a:off x="553849" y="2531117"/>
              <a:ext cx="8069451" cy="7236787"/>
              <a:chOff x="287149" y="2531117"/>
              <a:chExt cx="8069451" cy="7236787"/>
            </a:xfrm>
          </p:grpSpPr>
          <p:pic>
            <p:nvPicPr>
              <p:cNvPr id="15" name="Picture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87149" y="2531117"/>
                <a:ext cx="7200900" cy="6762018"/>
              </a:xfrm>
              <a:prstGeom prst="rect">
                <a:avLst/>
              </a:prstGeom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315200" y="5918200"/>
                <a:ext cx="1041400" cy="165100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1163288" y="8648700"/>
                <a:ext cx="5448622" cy="61268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ko-KR" altLang="en-US" sz="2000" b="0" i="0" strike="noStrike" dirty="0">
                    <a:solidFill>
                      <a:schemeClr val="tx1">
                        <a:alpha val="70200"/>
                      </a:schemeClr>
                    </a:solidFill>
                    <a:latin typeface="나눔스퀘어OTF"/>
                    <a:ea typeface="나눔스퀘어OTF"/>
                  </a:rPr>
                  <a:t>재구성 오류 </a:t>
                </a:r>
                <a:r>
                  <a:rPr lang="en-US" altLang="ko-KR" sz="2000" b="0" i="0" strike="noStrike" dirty="0">
                    <a:solidFill>
                      <a:schemeClr val="tx1">
                        <a:alpha val="70200"/>
                      </a:schemeClr>
                    </a:solidFill>
                    <a:latin typeface="나눔스퀘어OTF"/>
                    <a:ea typeface="나눔스퀘어OTF"/>
                  </a:rPr>
                  <a:t>(</a:t>
                </a:r>
                <a:r>
                  <a:rPr lang="ko-KR" altLang="en-US" sz="2000" b="0" i="0" strike="noStrike" dirty="0">
                    <a:solidFill>
                      <a:schemeClr val="tx1">
                        <a:alpha val="70200"/>
                      </a:schemeClr>
                    </a:solidFill>
                    <a:latin typeface="나눔스퀘어OTF"/>
                    <a:ea typeface="나눔스퀘어OTF"/>
                  </a:rPr>
                  <a:t>입출력 데이터 간 차이</a:t>
                </a:r>
                <a:r>
                  <a:rPr lang="en-US" altLang="ko-KR" sz="2000" b="0" i="0" strike="noStrike" dirty="0">
                    <a:solidFill>
                      <a:schemeClr val="tx1">
                        <a:alpha val="70200"/>
                      </a:schemeClr>
                    </a:solidFill>
                    <a:latin typeface="나눔스퀘어OTF"/>
                    <a:ea typeface="나눔스퀘어OTF"/>
                  </a:rPr>
                  <a:t>)</a:t>
                </a:r>
                <a:endParaRPr lang="en-US" sz="2000" b="0" i="0" strike="noStrike" dirty="0">
                  <a:solidFill>
                    <a:schemeClr val="tx1">
                      <a:alpha val="70200"/>
                    </a:schemeClr>
                  </a:solidFill>
                  <a:latin typeface="나눔스퀘어OTF"/>
                  <a:ea typeface="나눔스퀘어OTF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67060" y="9304444"/>
                <a:ext cx="5689948" cy="463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ko-KR" altLang="en-US" sz="2000" b="0" i="0" strike="noStrike" dirty="0">
                    <a:solidFill>
                      <a:schemeClr val="tx1">
                        <a:alpha val="70200"/>
                      </a:schemeClr>
                    </a:solidFill>
                    <a:latin typeface="나눔스퀘어OTF"/>
                    <a:ea typeface="나눔스퀘어OTF"/>
                  </a:rPr>
                  <a:t>재구성 오류 분포 그래프</a:t>
                </a:r>
                <a:endParaRPr lang="en-US" altLang="ko-KR" sz="2000" b="0" i="0" strike="noStrike" dirty="0">
                  <a:solidFill>
                    <a:schemeClr val="tx1">
                      <a:alpha val="70200"/>
                    </a:schemeClr>
                  </a:solidFill>
                  <a:latin typeface="나눔스퀘어OTF"/>
                  <a:ea typeface="나눔스퀘어OTF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70978" y="5397500"/>
              <a:ext cx="492443" cy="309880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2000" dirty="0">
                  <a:latin typeface="나눔스퀘어OTF"/>
                  <a:ea typeface="나눔스퀘어OTF"/>
                </a:rPr>
                <a:t>샘플 수</a:t>
              </a:r>
            </a:p>
          </p:txBody>
        </p:sp>
      </p:grpSp>
      <p:pic>
        <p:nvPicPr>
          <p:cNvPr id="2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53682" y="1536700"/>
            <a:ext cx="10180637" cy="558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369" y="3096267"/>
            <a:ext cx="6213364" cy="55206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A21646-7D51-E741-B7AE-B1FC091C5CE7}"/>
              </a:ext>
            </a:extLst>
          </p:cNvPr>
          <p:cNvGrpSpPr/>
          <p:nvPr/>
        </p:nvGrpSpPr>
        <p:grpSpPr>
          <a:xfrm>
            <a:off x="8857107" y="2556319"/>
            <a:ext cx="9144508" cy="2177605"/>
            <a:chOff x="8801100" y="6134100"/>
            <a:chExt cx="9144508" cy="2177605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83BC52F0-1E91-295A-E231-6B253C61818D}"/>
                </a:ext>
              </a:extLst>
            </p:cNvPr>
            <p:cNvSpPr txBox="1"/>
            <p:nvPr/>
          </p:nvSpPr>
          <p:spPr>
            <a:xfrm>
              <a:off x="9759255" y="6154449"/>
              <a:ext cx="4559300" cy="6223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20000"/>
                </a:lnSpc>
                <a:defRPr/>
              </a:pPr>
              <a:r>
                <a:rPr lang="ko-KR" altLang="en-US" sz="3500" b="0" i="0" u="none" strike="noStrike" dirty="0">
                  <a:latin typeface="나눔스퀘어OTF Bold"/>
                  <a:ea typeface="나눔스퀘어OTF Bold"/>
                </a:rPr>
                <a:t>그래프 분석</a:t>
              </a:r>
              <a:endParaRPr lang="en-US" sz="3500" b="0" i="0" u="none" strike="noStrike" dirty="0">
                <a:latin typeface="나눔스퀘어OTF Bold"/>
                <a:ea typeface="나눔스퀘어OTF Bold"/>
              </a:endParaRP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CB4CC194-7B37-9D9F-95A2-41CD024831E2}"/>
                </a:ext>
              </a:extLst>
            </p:cNvPr>
            <p:cNvSpPr txBox="1"/>
            <p:nvPr/>
          </p:nvSpPr>
          <p:spPr>
            <a:xfrm>
              <a:off x="9665208" y="6865304"/>
              <a:ext cx="8280400" cy="1446401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>
                <a:lnSpc>
                  <a:spcPct val="130000"/>
                </a:lnSpc>
                <a:defRPr/>
              </a:pPr>
              <a:r>
                <a:rPr lang="ko-KR" altLang="en-US" sz="22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정상 데이터</a:t>
              </a:r>
              <a:r>
                <a:rPr lang="en-US" altLang="ko-KR" sz="22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:</a:t>
              </a:r>
              <a:r>
                <a:rPr lang="en-US" altLang="ko-KR" sz="2200" b="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200" b="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재구성 오</a:t>
              </a:r>
              <a:r>
                <a:rPr lang="ko-KR" altLang="en-US" sz="2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차</a:t>
              </a:r>
              <a:r>
                <a:rPr lang="ko-KR" altLang="en-US" sz="2200" b="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 </a:t>
              </a:r>
              <a:r>
                <a:rPr lang="ko-KR" altLang="en-US" sz="2200" b="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주로 </a:t>
              </a:r>
              <a:r>
                <a:rPr lang="en-US" altLang="ko-KR" sz="2200" b="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0 </a:t>
              </a:r>
              <a:r>
                <a:rPr lang="en-US" altLang="ko-KR" sz="2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~</a:t>
              </a:r>
              <a:r>
                <a:rPr lang="ko-KR" altLang="en-US" sz="2200" b="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</a:t>
              </a:r>
              <a:r>
                <a:rPr lang="en-US" altLang="ko-KR" sz="2200" b="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40 </a:t>
              </a:r>
              <a:r>
                <a:rPr lang="ko-KR" altLang="en-US" sz="2200" b="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사이</a:t>
              </a:r>
              <a:r>
                <a:rPr lang="ko-KR" altLang="en-US" sz="2200" b="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분포</a:t>
              </a:r>
            </a:p>
            <a:p>
              <a:pPr lvl="0" algn="l">
                <a:lnSpc>
                  <a:spcPct val="130000"/>
                </a:lnSpc>
                <a:defRPr/>
              </a:pPr>
              <a:endParaRPr 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ko-KR" altLang="en-US" sz="22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비정상 데이터</a:t>
              </a:r>
              <a:r>
                <a:rPr lang="en-US" altLang="ko-KR" sz="220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:</a:t>
              </a:r>
              <a:r>
                <a:rPr lang="ko-KR" altLang="en-US" sz="220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재구성 오차가 </a:t>
              </a:r>
              <a:r>
                <a:rPr lang="en-US" altLang="ko-KR" sz="220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60 </a:t>
              </a:r>
              <a:r>
                <a:rPr lang="ko-KR" altLang="en-US" sz="220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이상</a:t>
              </a:r>
              <a:r>
                <a:rPr lang="ko-KR" altLang="en-US" sz="2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의</a:t>
              </a:r>
              <a:r>
                <a:rPr lang="ko-KR" altLang="en-US" sz="2200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값</a:t>
              </a:r>
              <a:r>
                <a:rPr lang="ko-KR" altLang="en-US" sz="220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분포</a:t>
              </a:r>
              <a:endParaRPr lang="en-US" sz="2200" b="0" i="0" u="none" strike="noStrike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5E66D28-B660-1625-0AA3-B3DF413C97A3}"/>
                </a:ext>
              </a:extLst>
            </p:cNvPr>
            <p:cNvGrpSpPr/>
            <p:nvPr/>
          </p:nvGrpSpPr>
          <p:grpSpPr>
            <a:xfrm>
              <a:off x="8801100" y="6134100"/>
              <a:ext cx="787400" cy="787400"/>
              <a:chOff x="8801100" y="5321300"/>
              <a:chExt cx="787400" cy="787400"/>
            </a:xfrm>
          </p:grpSpPr>
          <p:pic>
            <p:nvPicPr>
              <p:cNvPr id="35" name="Picture 21">
                <a:extLst>
                  <a:ext uri="{FF2B5EF4-FFF2-40B4-BE49-F238E27FC236}">
                    <a16:creationId xmlns:a16="http://schemas.microsoft.com/office/drawing/2014/main" id="{D70A1DDE-100F-41CD-0972-71B595ED8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801100" y="5321300"/>
                <a:ext cx="787400" cy="787400"/>
              </a:xfrm>
              <a:prstGeom prst="rect">
                <a:avLst/>
              </a:prstGeom>
            </p:spPr>
          </p:pic>
          <p:pic>
            <p:nvPicPr>
              <p:cNvPr id="41" name="Picture 23">
                <a:extLst>
                  <a:ext uri="{FF2B5EF4-FFF2-40B4-BE49-F238E27FC236}">
                    <a16:creationId xmlns:a16="http://schemas.microsoft.com/office/drawing/2014/main" id="{C97712AF-8567-BEB8-D498-83170C501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864600" y="5397500"/>
                <a:ext cx="647700" cy="647700"/>
              </a:xfrm>
              <a:prstGeom prst="rect">
                <a:avLst/>
              </a:prstGeom>
            </p:spPr>
          </p:pic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CE8EFA-E0BD-3AC3-DB65-78C1BF6F02A6}"/>
              </a:ext>
            </a:extLst>
          </p:cNvPr>
          <p:cNvGrpSpPr/>
          <p:nvPr/>
        </p:nvGrpSpPr>
        <p:grpSpPr>
          <a:xfrm>
            <a:off x="8890000" y="5422900"/>
            <a:ext cx="8712200" cy="4147116"/>
            <a:chOff x="8890000" y="5422900"/>
            <a:chExt cx="8712200" cy="414711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7739EA-F754-E2F8-7C13-6F04041A196C}"/>
                </a:ext>
              </a:extLst>
            </p:cNvPr>
            <p:cNvGrpSpPr/>
            <p:nvPr/>
          </p:nvGrpSpPr>
          <p:grpSpPr>
            <a:xfrm>
              <a:off x="8907022" y="5457868"/>
              <a:ext cx="8695178" cy="4112147"/>
              <a:chOff x="9034054" y="3160212"/>
              <a:chExt cx="7711998" cy="4112147"/>
            </a:xfrm>
          </p:grpSpPr>
          <p:sp>
            <p:nvSpPr>
              <p:cNvPr id="45" name="TextBox 9">
                <a:extLst>
                  <a:ext uri="{FF2B5EF4-FFF2-40B4-BE49-F238E27FC236}">
                    <a16:creationId xmlns:a16="http://schemas.microsoft.com/office/drawing/2014/main" id="{A0BF2A87-1AF2-EBB2-1E25-B79BA2E7ECDB}"/>
                  </a:ext>
                </a:extLst>
              </p:cNvPr>
              <p:cNvSpPr txBox="1"/>
              <p:nvPr/>
            </p:nvSpPr>
            <p:spPr>
              <a:xfrm>
                <a:off x="9924517" y="3167513"/>
                <a:ext cx="4559300" cy="62230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l">
                  <a:lnSpc>
                    <a:spcPct val="120000"/>
                  </a:lnSpc>
                  <a:defRPr/>
                </a:pPr>
                <a:r>
                  <a:rPr lang="ko-KR" altLang="en-US" sz="3500" dirty="0">
                    <a:latin typeface="나눔스퀘어OTF Bold"/>
                    <a:ea typeface="나눔스퀘어OTF Bold"/>
                  </a:rPr>
                  <a:t>그래프 해석</a:t>
                </a:r>
                <a:endParaRPr lang="en-US" sz="3500" b="0" i="0" u="none" strike="noStrike" dirty="0">
                  <a:latin typeface="나눔스퀘어OTF Bold"/>
                  <a:ea typeface="나눔스퀘어OTF Bold"/>
                </a:endParaRPr>
              </a:p>
            </p:txBody>
          </p:sp>
          <p:sp>
            <p:nvSpPr>
              <p:cNvPr id="46" name="TextBox 10">
                <a:extLst>
                  <a:ext uri="{FF2B5EF4-FFF2-40B4-BE49-F238E27FC236}">
                    <a16:creationId xmlns:a16="http://schemas.microsoft.com/office/drawing/2014/main" id="{C624C64D-FC56-0174-F60E-8CF1A6E261BF}"/>
                  </a:ext>
                </a:extLst>
              </p:cNvPr>
              <p:cNvSpPr txBox="1"/>
              <p:nvPr/>
            </p:nvSpPr>
            <p:spPr>
              <a:xfrm>
                <a:off x="9849952" y="3836443"/>
                <a:ext cx="6896100" cy="3435916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ko-KR" altLang="en-US" sz="2200" b="1" i="0" u="none" strike="noStrike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정상 데이터</a:t>
                </a:r>
                <a:r>
                  <a:rPr lang="en-US" altLang="ko-KR" sz="2200" b="1" i="0" u="none" strike="noStrike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</a:t>
                </a:r>
                <a:r>
                  <a:rPr lang="en-US" altLang="ko-KR" sz="2200" b="0" i="0" u="none" strike="noStrike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2200" i="0" u="none" strike="noStrike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대부분 낮은 재구성 오차를 보임</a:t>
                </a:r>
                <a:endParaRPr lang="ko-KR" altLang="en-US" sz="2200" b="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lvl="0" algn="l">
                  <a:lnSpc>
                    <a:spcPct val="130000"/>
                  </a:lnSpc>
                  <a:defRPr/>
                </a:pPr>
                <a:endPara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sz="2200" b="1" i="0" u="none" strike="noStrike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비정상 데이터</a:t>
                </a:r>
                <a:r>
                  <a:rPr lang="en-US" altLang="ko-KR" sz="2200" i="0" u="none" strike="noStrike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</a:t>
                </a:r>
                <a:r>
                  <a:rPr lang="ko-KR" altLang="en-US" sz="2200" i="0" u="none" strike="noStrike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22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매우 높은 재구성 오차를 보임</a:t>
                </a:r>
                <a:endParaRPr lang="en-US" altLang="ko-KR" sz="22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>
                  <a:lnSpc>
                    <a:spcPct val="130000"/>
                  </a:lnSpc>
                  <a:defRPr/>
                </a:pPr>
                <a:endParaRPr lang="en-US" sz="220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sz="2200" dirty="0" err="1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컨볼루션</a:t>
                </a:r>
                <a:r>
                  <a:rPr lang="ko-KR" altLang="en-US" sz="2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ko-KR" altLang="en-US" sz="2200" dirty="0" err="1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오토인코더</a:t>
                </a:r>
                <a:r>
                  <a:rPr lang="ko-KR" altLang="en-US" sz="2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모델</a:t>
                </a:r>
                <a:r>
                  <a:rPr lang="ko-KR" altLang="en-US" sz="22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을 통해 비정상 데이터를 </a:t>
                </a:r>
                <a:r>
                  <a:rPr lang="ko-KR" altLang="en-US" sz="2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성공적으로 탐지할 수 있음</a:t>
                </a:r>
                <a:r>
                  <a:rPr lang="ko-KR" altLang="en-US" sz="22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을 알 수 있음</a:t>
                </a:r>
                <a:endParaRPr lang="en-US" sz="2200" i="0" u="none" strike="noStrike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47" name="Picture 22">
                <a:extLst>
                  <a:ext uri="{FF2B5EF4-FFF2-40B4-BE49-F238E27FC236}">
                    <a16:creationId xmlns:a16="http://schemas.microsoft.com/office/drawing/2014/main" id="{F23FFC59-AF08-7BD7-36E9-E03D5F75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034054" y="3160212"/>
                <a:ext cx="660400" cy="660400"/>
              </a:xfrm>
              <a:prstGeom prst="rect">
                <a:avLst/>
              </a:prstGeom>
            </p:spPr>
          </p:pic>
        </p:grpSp>
        <p:pic>
          <p:nvPicPr>
            <p:cNvPr id="44" name="Picture 21">
              <a:extLst>
                <a:ext uri="{FF2B5EF4-FFF2-40B4-BE49-F238E27FC236}">
                  <a16:creationId xmlns:a16="http://schemas.microsoft.com/office/drawing/2014/main" id="{9E7E1DBA-6450-0A69-88BF-B94C9EA46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890000" y="5422900"/>
              <a:ext cx="787400" cy="787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5223DFE-38BA-FE6B-8A27-74023CF7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53571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/>
              </a:rPr>
              <a:t>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0000"/>
              </a:lnSpc>
              <a:defRPr/>
            </a:pPr>
            <a:r>
              <a:rPr lang="en-US" sz="1700" b="0" i="0" u="none" strike="noStrike" spc="200">
                <a:solidFill>
                  <a:srgbClr val="4FA8CA"/>
                </a:solidFill>
                <a:latin typeface="나눔스퀘어OTF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9378934" y="2552700"/>
            <a:ext cx="6732399" cy="1299301"/>
            <a:chOff x="9333862" y="2700715"/>
            <a:chExt cx="6732399" cy="1299301"/>
          </a:xfrm>
        </p:grpSpPr>
        <p:grpSp>
          <p:nvGrpSpPr>
            <p:cNvPr id="42" name="그룹 41"/>
            <p:cNvGrpSpPr/>
            <p:nvPr/>
          </p:nvGrpSpPr>
          <p:grpSpPr>
            <a:xfrm>
              <a:off x="9333862" y="2700715"/>
              <a:ext cx="6731000" cy="787400"/>
              <a:chOff x="2120900" y="3257550"/>
              <a:chExt cx="6731000" cy="787400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2120900" y="3257550"/>
                <a:ext cx="6731000" cy="787400"/>
                <a:chOff x="2120900" y="3257550"/>
                <a:chExt cx="6731000" cy="787400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2120900" y="3257550"/>
                  <a:ext cx="6731000" cy="787400"/>
                  <a:chOff x="2133600" y="3263900"/>
                  <a:chExt cx="6731000" cy="787400"/>
                </a:xfrm>
              </p:grpSpPr>
              <p:pic>
                <p:nvPicPr>
                  <p:cNvPr id="49" name="Picture 1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2133600" y="3263900"/>
                    <a:ext cx="787400" cy="7874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14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2235200" y="3263900"/>
                    <a:ext cx="6629400" cy="787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TextBox 15"/>
                <p:cNvSpPr txBox="1"/>
                <p:nvPr/>
              </p:nvSpPr>
              <p:spPr>
                <a:xfrm>
                  <a:off x="2146300" y="3333750"/>
                  <a:ext cx="711200" cy="571500"/>
                </a:xfrm>
                <a:prstGeom prst="rect">
                  <a:avLst/>
                </a:prstGeom>
              </p:spPr>
              <p:txBody>
                <a:bodyPr lIns="0" tIns="0" rIns="0" bIns="0" anchor="ctr"/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en-US" sz="3200" b="0" i="0" u="none" strike="noStrike" spc="-100">
                      <a:solidFill>
                        <a:srgbClr val="FFFFFF"/>
                      </a:solidFill>
                      <a:latin typeface="나눔스퀘어OTF"/>
                    </a:rPr>
                    <a:t>01</a:t>
                  </a:r>
                </a:p>
              </p:txBody>
            </p:sp>
          </p:grpSp>
          <p:sp>
            <p:nvSpPr>
              <p:cNvPr id="46" name="TextBox 16"/>
              <p:cNvSpPr txBox="1"/>
              <p:nvPr/>
            </p:nvSpPr>
            <p:spPr>
              <a:xfrm>
                <a:off x="3187700" y="3292243"/>
                <a:ext cx="4013200" cy="62230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l">
                  <a:lnSpc>
                    <a:spcPct val="120000"/>
                  </a:lnSpc>
                  <a:defRPr/>
                </a:pPr>
                <a:r>
                  <a:rPr lang="ko-KR" altLang="en-US" sz="3500" b="0" i="0" u="none" strike="noStrike" dirty="0">
                    <a:solidFill>
                      <a:srgbClr val="505050"/>
                    </a:solidFill>
                    <a:latin typeface="나눔스퀘어OTF Bold"/>
                    <a:ea typeface="나눔스퀘어OTF Bold"/>
                  </a:rPr>
                  <a:t>정확도</a:t>
                </a:r>
                <a:endParaRPr lang="en-US" sz="3500" b="0" i="0" u="none" strike="noStrike" dirty="0">
                  <a:solidFill>
                    <a:srgbClr val="505050"/>
                  </a:solidFill>
                  <a:latin typeface="나눔스퀘어OTF Bold"/>
                  <a:ea typeface="나눔스퀘어OTF Bold"/>
                </a:endParaRPr>
              </a:p>
            </p:txBody>
          </p:sp>
        </p:grpSp>
        <p:sp>
          <p:nvSpPr>
            <p:cNvPr id="43" name="TextBox 17"/>
            <p:cNvSpPr txBox="1"/>
            <p:nvPr/>
          </p:nvSpPr>
          <p:spPr>
            <a:xfrm>
              <a:off x="9424161" y="3469845"/>
              <a:ext cx="6642100" cy="530171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40000"/>
                </a:lnSpc>
                <a:buClr>
                  <a:srgbClr val="505050"/>
                </a:buClr>
                <a:defRPr/>
              </a:pPr>
              <a:r>
                <a:rPr lang="ko-KR" altLang="en-US" sz="2200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전체 샘플 중에서 올바르게 예측한 비율</a:t>
              </a:r>
              <a:endParaRPr lang="en-US" sz="2200" b="0" i="0" u="none" strike="noStrike" dirty="0">
                <a:solidFill>
                  <a:srgbClr val="505050"/>
                </a:solidFill>
                <a:latin typeface="나눔스퀘어OTF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399383" y="4991100"/>
            <a:ext cx="7469860" cy="1313850"/>
            <a:chOff x="9399383" y="4974916"/>
            <a:chExt cx="7469860" cy="1313850"/>
          </a:xfrm>
        </p:grpSpPr>
        <p:sp>
          <p:nvSpPr>
            <p:cNvPr id="14" name="TextBox 23"/>
            <p:cNvSpPr txBox="1"/>
            <p:nvPr/>
          </p:nvSpPr>
          <p:spPr>
            <a:xfrm>
              <a:off x="9452443" y="5744314"/>
              <a:ext cx="7416800" cy="54445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40000"/>
                </a:lnSpc>
                <a:buClr>
                  <a:srgbClr val="505050"/>
                </a:buClr>
                <a:defRPr/>
              </a:pPr>
              <a:r>
                <a:rPr lang="ko-KR" altLang="en-US" sz="2200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비정상</a:t>
              </a:r>
              <a:r>
                <a:rPr lang="ko-KR" altLang="en-US" sz="2200" b="0" i="0" u="none" strike="noStrike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으로 예측한 샘플 중 </a:t>
              </a:r>
              <a:r>
                <a:rPr lang="ko-KR" altLang="en-US" sz="2200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실</a:t>
              </a:r>
              <a:r>
                <a:rPr lang="ko-KR" altLang="en-US" sz="2200" b="0" i="0" u="none" strike="noStrike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제로 비정상인 샘플 비율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9399383" y="4974916"/>
              <a:ext cx="6731000" cy="787400"/>
              <a:chOff x="2120900" y="3257550"/>
              <a:chExt cx="6731000" cy="787400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120900" y="3257550"/>
                <a:ext cx="6731000" cy="787400"/>
                <a:chOff x="2120900" y="3257550"/>
                <a:chExt cx="6731000" cy="787400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2120900" y="3257550"/>
                  <a:ext cx="6731000" cy="787400"/>
                  <a:chOff x="2133600" y="3263900"/>
                  <a:chExt cx="6731000" cy="787400"/>
                </a:xfrm>
              </p:grpSpPr>
              <p:pic>
                <p:nvPicPr>
                  <p:cNvPr id="40" name="Picture 1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2133600" y="3263900"/>
                    <a:ext cx="787400" cy="7874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14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2235200" y="3263900"/>
                    <a:ext cx="6629400" cy="787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9" name="TextBox 15"/>
                <p:cNvSpPr txBox="1"/>
                <p:nvPr/>
              </p:nvSpPr>
              <p:spPr>
                <a:xfrm>
                  <a:off x="2146300" y="3333750"/>
                  <a:ext cx="711200" cy="571500"/>
                </a:xfrm>
                <a:prstGeom prst="rect">
                  <a:avLst/>
                </a:prstGeom>
              </p:spPr>
              <p:txBody>
                <a:bodyPr lIns="0" tIns="0" rIns="0" bIns="0" anchor="ctr"/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en-US" sz="3200" b="0" i="0" u="none" strike="noStrike" spc="-100">
                      <a:solidFill>
                        <a:srgbClr val="FFFFFF"/>
                      </a:solidFill>
                      <a:latin typeface="나눔스퀘어OTF"/>
                    </a:rPr>
                    <a:t>0</a:t>
                  </a:r>
                  <a:r>
                    <a:rPr lang="en-US" altLang="ko-KR" sz="3200" b="0" i="0" u="none" strike="noStrike" spc="-100">
                      <a:solidFill>
                        <a:srgbClr val="FFFFFF"/>
                      </a:solidFill>
                      <a:latin typeface="나눔스퀘어OTF"/>
                    </a:rPr>
                    <a:t>2</a:t>
                  </a:r>
                  <a:endParaRPr lang="en-US" sz="3200" b="0" i="0" u="none" strike="noStrike" spc="-100">
                    <a:solidFill>
                      <a:srgbClr val="FFFFFF"/>
                    </a:solidFill>
                    <a:latin typeface="나눔스퀘어OTF"/>
                  </a:endParaRPr>
                </a:p>
              </p:txBody>
            </p:sp>
          </p:grpSp>
          <p:sp>
            <p:nvSpPr>
              <p:cNvPr id="37" name="TextBox 16"/>
              <p:cNvSpPr txBox="1"/>
              <p:nvPr/>
            </p:nvSpPr>
            <p:spPr>
              <a:xfrm>
                <a:off x="3187700" y="3286634"/>
                <a:ext cx="4013200" cy="62230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l">
                  <a:lnSpc>
                    <a:spcPct val="120000"/>
                  </a:lnSpc>
                  <a:defRPr/>
                </a:pPr>
                <a:r>
                  <a:rPr lang="ko-KR" altLang="en-US" sz="3500" b="0" i="0" u="none" strike="noStrike">
                    <a:solidFill>
                      <a:srgbClr val="505050"/>
                    </a:solidFill>
                    <a:latin typeface="나눔스퀘어OTF Bold"/>
                    <a:ea typeface="나눔스퀘어OTF Bold"/>
                  </a:rPr>
                  <a:t>정밀도</a:t>
                </a:r>
                <a:endParaRPr lang="en-US" sz="3500" b="0" i="0" u="none" strike="noStrike">
                  <a:solidFill>
                    <a:srgbClr val="505050"/>
                  </a:solidFill>
                  <a:latin typeface="나눔스퀘어OTF Bold"/>
                  <a:ea typeface="나눔스퀘어OTF Bold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9378934" y="7433049"/>
            <a:ext cx="7613666" cy="1393451"/>
            <a:chOff x="9378934" y="7134141"/>
            <a:chExt cx="7613666" cy="1393451"/>
          </a:xfrm>
        </p:grpSpPr>
        <p:sp>
          <p:nvSpPr>
            <p:cNvPr id="25" name="TextBox 23"/>
            <p:cNvSpPr txBox="1"/>
            <p:nvPr/>
          </p:nvSpPr>
          <p:spPr>
            <a:xfrm>
              <a:off x="9575800" y="7911160"/>
              <a:ext cx="7416800" cy="61643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40000"/>
                </a:lnSpc>
                <a:buClr>
                  <a:srgbClr val="505050"/>
                </a:buClr>
                <a:defRPr/>
              </a:pPr>
              <a:r>
                <a:rPr lang="ko-KR" altLang="en-US" sz="2200" dirty="0">
                  <a:solidFill>
                    <a:srgbClr val="505050"/>
                  </a:solidFill>
                  <a:latin typeface="나눔스퀘어OTF"/>
                  <a:ea typeface="나눔스퀘어OTF"/>
                </a:rPr>
                <a:t>실제 비정상인 샘플 중 모델이 올바르게 예측한 비율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378934" y="7134141"/>
              <a:ext cx="6751449" cy="801871"/>
              <a:chOff x="2120900" y="3243079"/>
              <a:chExt cx="6751449" cy="801871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2120900" y="3243079"/>
                <a:ext cx="6751449" cy="801871"/>
                <a:chOff x="2120900" y="3243079"/>
                <a:chExt cx="6751449" cy="801871"/>
              </a:xfrm>
            </p:grpSpPr>
            <p:grpSp>
              <p:nvGrpSpPr>
                <p:cNvPr id="32" name="그룹 31"/>
                <p:cNvGrpSpPr/>
                <p:nvPr/>
              </p:nvGrpSpPr>
              <p:grpSpPr>
                <a:xfrm>
                  <a:off x="2120900" y="3243079"/>
                  <a:ext cx="6751449" cy="801871"/>
                  <a:chOff x="2133600" y="3249429"/>
                  <a:chExt cx="6751449" cy="801871"/>
                </a:xfrm>
              </p:grpSpPr>
              <p:pic>
                <p:nvPicPr>
                  <p:cNvPr id="3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2133600" y="3263900"/>
                    <a:ext cx="787400" cy="787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2255649" y="3249429"/>
                    <a:ext cx="6629400" cy="787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TextBox 15"/>
                <p:cNvSpPr txBox="1"/>
                <p:nvPr/>
              </p:nvSpPr>
              <p:spPr>
                <a:xfrm>
                  <a:off x="2146300" y="3315730"/>
                  <a:ext cx="711200" cy="571500"/>
                </a:xfrm>
                <a:prstGeom prst="rect">
                  <a:avLst/>
                </a:prstGeom>
              </p:spPr>
              <p:txBody>
                <a:bodyPr lIns="0" tIns="0" rIns="0" bIns="0" anchor="ctr"/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en-US" sz="3200" b="0" i="0" u="none" strike="noStrike" spc="-100">
                      <a:solidFill>
                        <a:srgbClr val="FFFFFF"/>
                      </a:solidFill>
                      <a:latin typeface="나눔스퀘어OTF"/>
                    </a:rPr>
                    <a:t>0</a:t>
                  </a:r>
                  <a:r>
                    <a:rPr lang="en-US" altLang="ko-KR" sz="3200" b="0" i="0" u="none" strike="noStrike" spc="-100">
                      <a:solidFill>
                        <a:srgbClr val="FFFFFF"/>
                      </a:solidFill>
                      <a:latin typeface="나눔스퀘어OTF"/>
                    </a:rPr>
                    <a:t>3</a:t>
                  </a:r>
                  <a:endParaRPr lang="en-US" sz="3200" b="0" i="0" u="none" strike="noStrike" spc="-100">
                    <a:solidFill>
                      <a:srgbClr val="FFFFFF"/>
                    </a:solidFill>
                    <a:latin typeface="나눔스퀘어OTF"/>
                  </a:endParaRPr>
                </a:p>
              </p:txBody>
            </p:sp>
          </p:grpSp>
          <p:sp>
            <p:nvSpPr>
              <p:cNvPr id="30" name="TextBox 16"/>
              <p:cNvSpPr txBox="1"/>
              <p:nvPr/>
            </p:nvSpPr>
            <p:spPr>
              <a:xfrm>
                <a:off x="3187700" y="3297138"/>
                <a:ext cx="4013200" cy="62230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l">
                  <a:lnSpc>
                    <a:spcPct val="120000"/>
                  </a:lnSpc>
                  <a:defRPr/>
                </a:pPr>
                <a:r>
                  <a:rPr lang="ko-KR" altLang="en-US" sz="3500" b="0" i="0" u="none" strike="noStrike" dirty="0" err="1">
                    <a:solidFill>
                      <a:srgbClr val="505050"/>
                    </a:solidFill>
                    <a:latin typeface="나눔스퀘어OTF Bold"/>
                    <a:ea typeface="나눔스퀘어OTF Bold"/>
                  </a:rPr>
                  <a:t>재현율</a:t>
                </a:r>
                <a:endParaRPr lang="en-US" sz="3500" b="0" i="0" u="none" strike="noStrike" dirty="0">
                  <a:solidFill>
                    <a:srgbClr val="505050"/>
                  </a:solidFill>
                  <a:latin typeface="나눔스퀘어OTF Bold"/>
                  <a:ea typeface="나눔스퀘어OTF Bold"/>
                </a:endParaRPr>
              </a:p>
            </p:txBody>
          </p:sp>
        </p:grpSp>
      </p:grpSp>
      <p:sp>
        <p:nvSpPr>
          <p:cNvPr id="2" name="TextBox 26"/>
          <p:cNvSpPr txBox="1"/>
          <p:nvPr/>
        </p:nvSpPr>
        <p:spPr>
          <a:xfrm>
            <a:off x="4470400" y="1257300"/>
            <a:ext cx="93472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6000">
                <a:solidFill>
                  <a:srgbClr val="4FA8CA"/>
                </a:solidFill>
                <a:latin typeface="나눔스퀘어OTF Bold"/>
                <a:ea typeface="나눔스퀘어OTF Bold"/>
              </a:rPr>
              <a:t>Convolution Autoencoder</a:t>
            </a:r>
            <a:endParaRPr lang="en-US" sz="6000" b="0" i="0" u="none" strike="noStrike">
              <a:solidFill>
                <a:srgbClr val="4FA8CA"/>
              </a:solidFill>
              <a:latin typeface="나눔스퀘어OTF Bold"/>
              <a:ea typeface="나눔스퀘어OTF Bold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53682" y="1536700"/>
            <a:ext cx="10180637" cy="5588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64596" y="2558143"/>
            <a:ext cx="8069451" cy="6762018"/>
            <a:chOff x="528449" y="2531117"/>
            <a:chExt cx="8069451" cy="6762018"/>
          </a:xfrm>
        </p:grpSpPr>
        <p:grpSp>
          <p:nvGrpSpPr>
            <p:cNvPr id="10" name="그룹 9"/>
            <p:cNvGrpSpPr/>
            <p:nvPr/>
          </p:nvGrpSpPr>
          <p:grpSpPr>
            <a:xfrm>
              <a:off x="528449" y="2531117"/>
              <a:ext cx="8069451" cy="6762018"/>
              <a:chOff x="287149" y="2531117"/>
              <a:chExt cx="8069451" cy="6762018"/>
            </a:xfrm>
          </p:grpSpPr>
          <p:pic>
            <p:nvPicPr>
              <p:cNvPr id="15" name="Picture 1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87149" y="2531117"/>
                <a:ext cx="7200900" cy="6762018"/>
              </a:xfrm>
              <a:prstGeom prst="rect">
                <a:avLst/>
              </a:prstGeom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7315200" y="5918200"/>
                <a:ext cx="1041400" cy="16510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7345" y="3014079"/>
                <a:ext cx="6220508" cy="547479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272382" y="8640000"/>
              <a:ext cx="5562600" cy="463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2000" b="0" i="0" strike="noStrike">
                  <a:solidFill>
                    <a:schemeClr val="tx1">
                      <a:alpha val="70200"/>
                    </a:schemeClr>
                  </a:solidFill>
                  <a:latin typeface="나눔스퀘어OTF"/>
                  <a:ea typeface="나눔스퀘어OTF"/>
                </a:rPr>
                <a:t>혼동 행렬</a:t>
              </a:r>
              <a:endParaRPr lang="en-US" altLang="ko-KR" sz="2000" b="0" i="0" strike="noStrike">
                <a:solidFill>
                  <a:schemeClr val="tx1">
                    <a:alpha val="70200"/>
                  </a:schemeClr>
                </a:solidFill>
                <a:latin typeface="나눔스퀘어OTF"/>
                <a:ea typeface="나눔스퀘어OTF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44758" y="6408198"/>
            <a:ext cx="5937266" cy="80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31400" y="8826500"/>
            <a:ext cx="5156200" cy="8001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893D4-7E08-A89B-C6C6-F59278607FE2}"/>
              </a:ext>
            </a:extLst>
          </p:cNvPr>
          <p:cNvGrpSpPr/>
          <p:nvPr/>
        </p:nvGrpSpPr>
        <p:grpSpPr>
          <a:xfrm>
            <a:off x="9564483" y="3835270"/>
            <a:ext cx="7336586" cy="943614"/>
            <a:chOff x="9564483" y="3835270"/>
            <a:chExt cx="7336586" cy="94361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64483" y="3835270"/>
              <a:ext cx="6424817" cy="94361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8AB529-708E-1186-F31A-BE207DF28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024244" y="3912709"/>
              <a:ext cx="3876825" cy="77536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FF0630-C111-FAAA-9C48-066E35DB5F51}"/>
              </a:ext>
            </a:extLst>
          </p:cNvPr>
          <p:cNvGrpSpPr/>
          <p:nvPr/>
        </p:nvGrpSpPr>
        <p:grpSpPr>
          <a:xfrm>
            <a:off x="9829800" y="6362700"/>
            <a:ext cx="6128631" cy="914400"/>
            <a:chOff x="9829800" y="6362700"/>
            <a:chExt cx="6128631" cy="914400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29800" y="6362700"/>
              <a:ext cx="5867400" cy="9144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4537B4-5EBF-D34F-45B8-2A3DED7E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787777" y="6447637"/>
              <a:ext cx="3170654" cy="675406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0241B89-6480-AC59-BDC1-DF1FE35C6BCD}"/>
              </a:ext>
            </a:extLst>
          </p:cNvPr>
          <p:cNvGrpSpPr/>
          <p:nvPr/>
        </p:nvGrpSpPr>
        <p:grpSpPr>
          <a:xfrm>
            <a:off x="9925050" y="8877300"/>
            <a:ext cx="5501821" cy="723900"/>
            <a:chOff x="9925050" y="8877300"/>
            <a:chExt cx="5501821" cy="72390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925050" y="8877300"/>
              <a:ext cx="5467350" cy="7239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81B4015-B4CD-2B57-25F2-288A8BF7C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430131" y="8934879"/>
              <a:ext cx="2996740" cy="6409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560E856F-36A6-9ED2-69AD-22B3AB6D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65500" y="762000"/>
            <a:ext cx="14351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0000"/>
              </a:lnSpc>
              <a:defRPr/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/>
              </a:rPr>
              <a:t>DECS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692900" y="1498600"/>
            <a:ext cx="49022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ko-KR" altLang="en-US" sz="6000" dirty="0">
                <a:solidFill>
                  <a:srgbClr val="4FA8CA"/>
                </a:solidFill>
                <a:latin typeface="나눔스퀘어OTF Bold"/>
                <a:ea typeface="나눔스퀘어OTF Bold"/>
              </a:rPr>
              <a:t>향후 계획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/>
              <a:ea typeface="나눔스퀘어OTF Bold"/>
            </a:endParaRP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33A8CC-46A0-251D-541D-C755404EADE6}"/>
              </a:ext>
            </a:extLst>
          </p:cNvPr>
          <p:cNvGrpSpPr/>
          <p:nvPr/>
        </p:nvGrpSpPr>
        <p:grpSpPr>
          <a:xfrm>
            <a:off x="1904687" y="3375060"/>
            <a:ext cx="14838627" cy="5426040"/>
            <a:chOff x="1904687" y="3375060"/>
            <a:chExt cx="14838627" cy="5426040"/>
          </a:xfrm>
        </p:grpSpPr>
        <p:pic>
          <p:nvPicPr>
            <p:cNvPr id="34" name="그림 33" descr="책상, 컴퓨터, 실내, 사무실 건물이(가) 표시된 사진&#10;&#10;자동 생성된 설명">
              <a:extLst>
                <a:ext uri="{FF2B5EF4-FFF2-40B4-BE49-F238E27FC236}">
                  <a16:creationId xmlns:a16="http://schemas.microsoft.com/office/drawing/2014/main" id="{9945049B-235D-C948-E2C0-20F801263D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687" y="3375060"/>
              <a:ext cx="4320000" cy="432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70C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6" name="그림 35" descr="전자제품, 실내, 컴퓨터 모니터, 개인용 컴퓨터이(가) 표시된 사진&#10;&#10;자동 생성된 설명">
              <a:extLst>
                <a:ext uri="{FF2B5EF4-FFF2-40B4-BE49-F238E27FC236}">
                  <a16:creationId xmlns:a16="http://schemas.microsoft.com/office/drawing/2014/main" id="{4E4EE4A1-2807-9AA3-D2D1-D189AB81585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314" y="3375060"/>
              <a:ext cx="4320000" cy="432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70C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E315B98-7A57-C455-7284-1C6E6A3202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4000" y="3375060"/>
              <a:ext cx="4320000" cy="432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70C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D3DE4AA7-F283-2965-A4CF-C8ACA5CE079A}"/>
                </a:ext>
              </a:extLst>
            </p:cNvPr>
            <p:cNvSpPr txBox="1"/>
            <p:nvPr/>
          </p:nvSpPr>
          <p:spPr>
            <a:xfrm>
              <a:off x="2132663" y="7893231"/>
              <a:ext cx="3664550" cy="907867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0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모델 성능 개선</a:t>
              </a:r>
              <a:endParaRPr lang="en-US" sz="3000" b="0" i="0" u="none" strike="noStrike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1D629066-9319-18B6-BB09-4935EFEE34ED}"/>
                </a:ext>
              </a:extLst>
            </p:cNvPr>
            <p:cNvSpPr txBox="1"/>
            <p:nvPr/>
          </p:nvSpPr>
          <p:spPr>
            <a:xfrm>
              <a:off x="7491725" y="7893233"/>
              <a:ext cx="3664550" cy="907867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0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신뢰성 검증</a:t>
              </a:r>
              <a:endParaRPr lang="en-US" sz="3000" b="0" i="0" u="none" strike="noStrike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053414E9-A829-3CF9-BAC5-D72D47E3AD1C}"/>
                </a:ext>
              </a:extLst>
            </p:cNvPr>
            <p:cNvSpPr txBox="1"/>
            <p:nvPr/>
          </p:nvSpPr>
          <p:spPr>
            <a:xfrm>
              <a:off x="12751039" y="7893232"/>
              <a:ext cx="3664550" cy="907867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000" b="1" i="0" u="none" strike="noStrike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노이즈 제거</a:t>
              </a:r>
              <a:endParaRPr lang="en-US" sz="3000" b="0" i="0" u="none" strike="noStrike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8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44" y="2192029"/>
            <a:ext cx="5730342" cy="5730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36" y="3141332"/>
            <a:ext cx="3848995" cy="38489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87" y="3141332"/>
            <a:ext cx="3848995" cy="38489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87" y="3141332"/>
            <a:ext cx="3848995" cy="38489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97715" y="4038856"/>
            <a:ext cx="5851163" cy="127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000"/>
              </a:lnSpc>
            </a:pPr>
            <a:r>
              <a:rPr lang="en-US" sz="7203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89" y="4573918"/>
            <a:ext cx="2847911" cy="2647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A64A055-AC7E-0AA0-E937-3B2783F8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B385AC-87D4-EFDF-C58D-655B82FDA6A5}"/>
              </a:ext>
            </a:extLst>
          </p:cNvPr>
          <p:cNvGrpSpPr/>
          <p:nvPr/>
        </p:nvGrpSpPr>
        <p:grpSpPr>
          <a:xfrm>
            <a:off x="1638300" y="3924300"/>
            <a:ext cx="4851400" cy="1598500"/>
            <a:chOff x="1638300" y="3924300"/>
            <a:chExt cx="4851400" cy="15985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3700" y="3975100"/>
              <a:ext cx="787400" cy="7874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638300" y="4068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79700" y="3924300"/>
              <a:ext cx="37846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아날로그 </a:t>
              </a:r>
              <a:r>
                <a:rPr lang="ko-KR" altLang="en-US" sz="2800" b="0" i="0" u="none" strike="noStrike" dirty="0" err="1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인터컴</a:t>
              </a:r>
              <a:r>
                <a:rPr lang="ko-KR" altLang="en-US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디지털화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05100" y="46228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아날로그 </a:t>
              </a:r>
              <a:r>
                <a:rPr lang="ko-KR" altLang="en-US" sz="1800" b="0" i="0" u="none" strike="noStrike" dirty="0" err="1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인터컴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시스템을 사용하여 음성 통신을 디지털 형식으로 전환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1851AA-AD90-9711-A050-FA1C6B10B3B1}"/>
              </a:ext>
            </a:extLst>
          </p:cNvPr>
          <p:cNvGrpSpPr/>
          <p:nvPr/>
        </p:nvGrpSpPr>
        <p:grpSpPr>
          <a:xfrm>
            <a:off x="6807200" y="3937000"/>
            <a:ext cx="4851400" cy="1598500"/>
            <a:chOff x="6807200" y="3937000"/>
            <a:chExt cx="4851400" cy="1598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2600" y="3975100"/>
              <a:ext cx="787400" cy="7874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6807200" y="4068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48600" y="3937000"/>
              <a:ext cx="37211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음성 오디오 디지털화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74000" y="46355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아날로그 오디오 신호를 </a:t>
              </a: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8kHz 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샘플링 </a:t>
              </a:r>
              <a:r>
                <a:rPr lang="ko-KR" altLang="en-US" sz="1800" b="0" i="0" u="none" strike="noStrike" dirty="0" err="1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레이트와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16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비트 해상도로 디지털 변환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6E7C6B-24BD-E65D-02B2-ABFEF46B7D2C}"/>
              </a:ext>
            </a:extLst>
          </p:cNvPr>
          <p:cNvGrpSpPr/>
          <p:nvPr/>
        </p:nvGrpSpPr>
        <p:grpSpPr>
          <a:xfrm>
            <a:off x="12128500" y="3924300"/>
            <a:ext cx="4851400" cy="1598500"/>
            <a:chOff x="12128500" y="3924300"/>
            <a:chExt cx="4851400" cy="15985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3900" y="3975100"/>
              <a:ext cx="787400" cy="7874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2128500" y="4068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169900" y="3924300"/>
              <a:ext cx="35941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VoIP </a:t>
              </a:r>
              <a:r>
                <a:rPr lang="ko-KR" altLang="en-US" sz="2800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프로토콜 통신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195300" y="46228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VoIP 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프로토콜을 통해 </a:t>
              </a: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IP </a:t>
              </a:r>
              <a:r>
                <a:rPr lang="ko-KR" altLang="en-US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네트워크 상태에서 패킷으로 전송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B0CCC7-2E38-73C2-F939-6BFC0B9BE0E7}"/>
              </a:ext>
            </a:extLst>
          </p:cNvPr>
          <p:cNvGrpSpPr/>
          <p:nvPr/>
        </p:nvGrpSpPr>
        <p:grpSpPr>
          <a:xfrm>
            <a:off x="1651000" y="6680200"/>
            <a:ext cx="4838700" cy="1611200"/>
            <a:chOff x="1651000" y="6680200"/>
            <a:chExt cx="4838700" cy="16112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3700" y="6731000"/>
              <a:ext cx="787400" cy="7874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1651000" y="6840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692400" y="6680200"/>
              <a:ext cx="34925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통신 패킷 이슈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705100" y="73914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네트워크 전송 과정에서 발생할 수 있는 패킷 손실</a:t>
              </a: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지연</a:t>
              </a:r>
              <a:r>
                <a:rPr lang="en-US" altLang="ko-KR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순서 등의 이슈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BCB9377-8F5A-4C46-7D01-4A0964F7CF67}"/>
              </a:ext>
            </a:extLst>
          </p:cNvPr>
          <p:cNvGrpSpPr/>
          <p:nvPr/>
        </p:nvGrpSpPr>
        <p:grpSpPr>
          <a:xfrm>
            <a:off x="6819900" y="6692900"/>
            <a:ext cx="4838700" cy="1598500"/>
            <a:chOff x="6819900" y="6692900"/>
            <a:chExt cx="4838700" cy="15985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2600" y="6743700"/>
              <a:ext cx="787400" cy="78740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6819900" y="6840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861300" y="6692900"/>
              <a:ext cx="3479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Anomaly Detection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874000" y="73914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기계 학습 모델을 사용하여 통신 중 발생하는 이상 패킷을 실시간으로 감지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00B6E30-BDDB-48F6-226C-707ABCDE4661}"/>
              </a:ext>
            </a:extLst>
          </p:cNvPr>
          <p:cNvGrpSpPr/>
          <p:nvPr/>
        </p:nvGrpSpPr>
        <p:grpSpPr>
          <a:xfrm>
            <a:off x="12141200" y="6692900"/>
            <a:ext cx="4838700" cy="1598500"/>
            <a:chOff x="12141200" y="6692900"/>
            <a:chExt cx="4838700" cy="15985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66600" y="6731000"/>
              <a:ext cx="787400" cy="78740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2141200" y="6840000"/>
              <a:ext cx="8001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0" i="0" u="none" strike="noStrike" spc="-1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06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182600" y="6692900"/>
              <a:ext cx="35560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 err="1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에러율</a:t>
              </a:r>
              <a:r>
                <a:rPr lang="ko-KR" altLang="en-US" sz="2800" b="0" i="0" u="none" strike="noStrike" dirty="0">
                  <a:solidFill>
                    <a:srgbClr val="505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검출</a:t>
              </a:r>
              <a:endParaRPr lang="ko-KR" sz="2800" b="0" i="0" u="none" strike="noStrike" dirty="0">
                <a:solidFill>
                  <a:srgbClr val="505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195300" y="7391400"/>
              <a:ext cx="3784600" cy="900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1800" b="0" i="0" u="none" strike="noStrike" dirty="0">
                  <a:solidFill>
                    <a:srgbClr val="8D8D8D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감지된 이상 현상을 분석하여 통신 에러율을 계산</a:t>
              </a:r>
              <a:endParaRPr lang="en-US" sz="1800" b="0" i="0" u="none" strike="noStrike" dirty="0">
                <a:solidFill>
                  <a:srgbClr val="8D8D8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18374487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3700" y="5829300"/>
            <a:ext cx="4165600" cy="139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2128500" y="5829300"/>
            <a:ext cx="4165600" cy="13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900" y="5880100"/>
            <a:ext cx="4178300" cy="2540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D87DA80C-9358-537C-6C57-774E03C4A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42" name="TextBox 26">
            <a:extLst>
              <a:ext uri="{FF2B5EF4-FFF2-40B4-BE49-F238E27FC236}">
                <a16:creationId xmlns:a16="http://schemas.microsoft.com/office/drawing/2014/main" id="{EC98A2CB-EB0B-A62D-6527-4C33D3B62696}"/>
              </a:ext>
            </a:extLst>
          </p:cNvPr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정의서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0C7D5B99-29FB-BD86-CCF5-E848E4185BDE}"/>
              </a:ext>
            </a:extLst>
          </p:cNvPr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3357374B-D012-822B-6B31-9E07FB53D559}"/>
              </a:ext>
            </a:extLst>
          </p:cNvPr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altLang="ko-KR" sz="60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ADPCM </a:t>
            </a:r>
            <a:r>
              <a:rPr lang="ko-KR" altLang="en-US" sz="60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압축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C7F5E590-005C-C266-9B05-CC787DF08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917" y="4883150"/>
            <a:ext cx="930166" cy="7493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836AEFA-AD5A-D1C3-E84D-2DCB568FABA5}"/>
              </a:ext>
            </a:extLst>
          </p:cNvPr>
          <p:cNvGrpSpPr/>
          <p:nvPr/>
        </p:nvGrpSpPr>
        <p:grpSpPr>
          <a:xfrm>
            <a:off x="10033000" y="2933700"/>
            <a:ext cx="6210300" cy="4648200"/>
            <a:chOff x="10033000" y="3111500"/>
            <a:chExt cx="6210300" cy="4648200"/>
          </a:xfrm>
        </p:grpSpPr>
        <p:pic>
          <p:nvPicPr>
            <p:cNvPr id="35" name="Picture 17">
              <a:extLst>
                <a:ext uri="{FF2B5EF4-FFF2-40B4-BE49-F238E27FC236}">
                  <a16:creationId xmlns:a16="http://schemas.microsoft.com/office/drawing/2014/main" id="{1963A7C9-3E60-9E64-A90F-28B1D475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33000" y="3111500"/>
              <a:ext cx="6210300" cy="4648200"/>
            </a:xfrm>
            <a:prstGeom prst="rect">
              <a:avLst/>
            </a:prstGeom>
          </p:spPr>
        </p:pic>
        <p:pic>
          <p:nvPicPr>
            <p:cNvPr id="36" name="Picture 18">
              <a:extLst>
                <a:ext uri="{FF2B5EF4-FFF2-40B4-BE49-F238E27FC236}">
                  <a16:creationId xmlns:a16="http://schemas.microsoft.com/office/drawing/2014/main" id="{702A6E3F-D9F9-196A-0CDF-F4CCC66E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10800" y="4165599"/>
              <a:ext cx="5829300" cy="3425583"/>
            </a:xfrm>
            <a:prstGeom prst="rect">
              <a:avLst/>
            </a:prstGeom>
          </p:spPr>
        </p:pic>
        <p:pic>
          <p:nvPicPr>
            <p:cNvPr id="37" name="Picture 19">
              <a:extLst>
                <a:ext uri="{FF2B5EF4-FFF2-40B4-BE49-F238E27FC236}">
                  <a16:creationId xmlns:a16="http://schemas.microsoft.com/office/drawing/2014/main" id="{A1C3E312-DC33-B99F-0090-2CD0800D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0000" y="5181600"/>
              <a:ext cx="5499100" cy="127000"/>
            </a:xfrm>
            <a:prstGeom prst="rect">
              <a:avLst/>
            </a:prstGeom>
          </p:spPr>
        </p:pic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893038CD-0F4A-695D-7486-FADED4DAA213}"/>
                </a:ext>
              </a:extLst>
            </p:cNvPr>
            <p:cNvSpPr txBox="1"/>
            <p:nvPr/>
          </p:nvSpPr>
          <p:spPr>
            <a:xfrm>
              <a:off x="10287000" y="3314700"/>
              <a:ext cx="5676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US" sz="3600" b="0" i="0" u="none" strike="noStrike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ADPCM </a:t>
              </a:r>
              <a:r>
                <a:rPr lang="ko-KR" altLang="en-US" sz="3600" b="0" i="0" u="none" strike="noStrike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코덱</a:t>
              </a:r>
              <a:endParaRPr lang="en-US" sz="3600" b="0" i="0" u="none" strike="noStrike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9714CD72-00F5-0FA1-C77F-EDED118E0760}"/>
                </a:ext>
              </a:extLst>
            </p:cNvPr>
            <p:cNvSpPr txBox="1"/>
            <p:nvPr/>
          </p:nvSpPr>
          <p:spPr>
            <a:xfrm>
              <a:off x="10896600" y="4470400"/>
              <a:ext cx="46355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2700" b="0" i="0" u="none" strike="noStrike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오디오 데이터 압축 방식</a:t>
              </a:r>
              <a:endParaRPr lang="en-US" sz="27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A3CB737E-3DE5-55FE-48F5-2F6C9CA1BA71}"/>
                </a:ext>
              </a:extLst>
            </p:cNvPr>
            <p:cNvSpPr txBox="1"/>
            <p:nvPr/>
          </p:nvSpPr>
          <p:spPr>
            <a:xfrm>
              <a:off x="10604500" y="5448300"/>
              <a:ext cx="5003800" cy="171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-203200" algn="l">
                <a:lnSpc>
                  <a:spcPct val="130000"/>
                </a:lnSpc>
                <a:buClr>
                  <a:srgbClr val="505050"/>
                </a:buClr>
                <a:buFont typeface="Arial"/>
                <a:buChar char="●"/>
              </a:pPr>
              <a:r>
                <a:rPr lang="ko-KR" altLang="en-US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원본 음성의 품질을 유지하면서 높은 압축 비율을 제공하지만</a:t>
              </a:r>
              <a:r>
                <a:rPr lang="en-US" altLang="ko-KR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일반 데이터 압축에는 부적합함</a:t>
              </a:r>
              <a:endParaRPr lang="en-US" altLang="ko-KR" sz="2100" b="0" i="0" u="none" strike="noStrike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42" name="그래픽 41" descr="팟캐스트 단색으로 채워진">
              <a:extLst>
                <a:ext uri="{FF2B5EF4-FFF2-40B4-BE49-F238E27FC236}">
                  <a16:creationId xmlns:a16="http://schemas.microsoft.com/office/drawing/2014/main" id="{5B92D3CC-F5A0-E31D-95A3-E6690FFA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06958" y="3206750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94D2559-DA3D-8333-E61B-0E1CF262439A}"/>
              </a:ext>
            </a:extLst>
          </p:cNvPr>
          <p:cNvGrpSpPr/>
          <p:nvPr/>
        </p:nvGrpSpPr>
        <p:grpSpPr>
          <a:xfrm>
            <a:off x="2133600" y="2933700"/>
            <a:ext cx="6210300" cy="4648200"/>
            <a:chOff x="2133600" y="3111500"/>
            <a:chExt cx="6210300" cy="4648200"/>
          </a:xfrm>
        </p:grpSpPr>
        <p:pic>
          <p:nvPicPr>
            <p:cNvPr id="29" name="Picture 11">
              <a:extLst>
                <a:ext uri="{FF2B5EF4-FFF2-40B4-BE49-F238E27FC236}">
                  <a16:creationId xmlns:a16="http://schemas.microsoft.com/office/drawing/2014/main" id="{962FF4CE-BED0-7F46-B2ED-7B1F4C8F8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0" y="3111500"/>
              <a:ext cx="6210300" cy="4648200"/>
            </a:xfrm>
            <a:prstGeom prst="rect">
              <a:avLst/>
            </a:prstGeom>
          </p:spPr>
        </p:pic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37EA7E02-3A4B-8406-7ABE-98DCD837E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11400" y="4165600"/>
              <a:ext cx="5829300" cy="3416300"/>
            </a:xfrm>
            <a:prstGeom prst="rect">
              <a:avLst/>
            </a:prstGeom>
          </p:spPr>
        </p:pic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30931438-56FA-0DAA-F5AE-27258124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05100" y="5181600"/>
              <a:ext cx="5461000" cy="127000"/>
            </a:xfrm>
            <a:prstGeom prst="rect">
              <a:avLst/>
            </a:prstGeom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A72DECF8-6B11-9EB9-951F-AA17BAA58FF2}"/>
                </a:ext>
              </a:extLst>
            </p:cNvPr>
            <p:cNvSpPr txBox="1"/>
            <p:nvPr/>
          </p:nvSpPr>
          <p:spPr>
            <a:xfrm>
              <a:off x="2400300" y="3314700"/>
              <a:ext cx="5676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US" sz="3600" b="0" i="0" u="none" strike="noStrike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ZLIB </a:t>
              </a:r>
              <a:r>
                <a:rPr lang="ko-KR" altLang="en-US" sz="3600" b="0" i="0" u="none" strike="noStrike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라이브러리</a:t>
              </a:r>
              <a:endParaRPr lang="en-US" sz="3600" b="0" i="0" u="none" strike="noStrike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136229CF-E268-95EC-5A3F-16FC6D3EB657}"/>
                </a:ext>
              </a:extLst>
            </p:cNvPr>
            <p:cNvSpPr txBox="1"/>
            <p:nvPr/>
          </p:nvSpPr>
          <p:spPr>
            <a:xfrm>
              <a:off x="2997200" y="4457700"/>
              <a:ext cx="46355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2700" b="0" i="0" u="none" strike="noStrike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텍스트 데이터 압축 방식</a:t>
              </a:r>
              <a:endParaRPr lang="en-US" sz="27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B7CB82B6-BEC0-FAD0-1796-1A6EA560CBAE}"/>
                </a:ext>
              </a:extLst>
            </p:cNvPr>
            <p:cNvSpPr txBox="1"/>
            <p:nvPr/>
          </p:nvSpPr>
          <p:spPr>
            <a:xfrm>
              <a:off x="2730500" y="5486400"/>
              <a:ext cx="5054600" cy="171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indent="-203200">
                <a:lnSpc>
                  <a:spcPct val="130000"/>
                </a:lnSpc>
                <a:buClr>
                  <a:srgbClr val="505050"/>
                </a:buClr>
                <a:buFont typeface="Arial"/>
                <a:buChar char="●"/>
              </a:pPr>
              <a:r>
                <a:rPr lang="ko-KR" altLang="en-US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오디오 데이터와 같은 특정 유형의 데이터에 대해 압축 비율이 낮을 수 있으며</a:t>
              </a:r>
              <a:r>
                <a:rPr lang="en-US" altLang="ko-KR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실시간 처리에는 부적합함</a:t>
              </a:r>
              <a:endParaRPr lang="en-US" altLang="ko-KR" sz="2100" b="0" i="0" u="none" strike="noStrike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44" name="그래픽 43" descr="말풍선 단색으로 채워진">
              <a:extLst>
                <a:ext uri="{FF2B5EF4-FFF2-40B4-BE49-F238E27FC236}">
                  <a16:creationId xmlns:a16="http://schemas.microsoft.com/office/drawing/2014/main" id="{DBDC2292-96EA-6BA7-80AD-D65553C1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40000" y="3251200"/>
              <a:ext cx="914400" cy="914400"/>
            </a:xfrm>
            <a:prstGeom prst="rect">
              <a:avLst/>
            </a:prstGeom>
          </p:spPr>
        </p:pic>
      </p:grpSp>
      <p:pic>
        <p:nvPicPr>
          <p:cNvPr id="49" name="Picture 15">
            <a:extLst>
              <a:ext uri="{FF2B5EF4-FFF2-40B4-BE49-F238E27FC236}">
                <a16:creationId xmlns:a16="http://schemas.microsoft.com/office/drawing/2014/main" id="{E2043CA2-2A2B-8D5B-06E5-C9C29729D3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2997" y="7886700"/>
            <a:ext cx="10302006" cy="1331247"/>
          </a:xfrm>
          <a:prstGeom prst="rect">
            <a:avLst/>
          </a:prstGeom>
        </p:spPr>
      </p:pic>
      <p:pic>
        <p:nvPicPr>
          <p:cNvPr id="50" name="Picture 18">
            <a:extLst>
              <a:ext uri="{FF2B5EF4-FFF2-40B4-BE49-F238E27FC236}">
                <a16:creationId xmlns:a16="http://schemas.microsoft.com/office/drawing/2014/main" id="{24148035-0B0B-37FD-4348-C09B4CDDAF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8106" y="8330073"/>
            <a:ext cx="414488" cy="444500"/>
          </a:xfrm>
          <a:prstGeom prst="rect">
            <a:avLst/>
          </a:prstGeom>
        </p:spPr>
      </p:pic>
      <p:sp>
        <p:nvSpPr>
          <p:cNvPr id="51" name="TextBox 13">
            <a:extLst>
              <a:ext uri="{FF2B5EF4-FFF2-40B4-BE49-F238E27FC236}">
                <a16:creationId xmlns:a16="http://schemas.microsoft.com/office/drawing/2014/main" id="{BB158F94-796C-11A3-AB74-A01AB1966121}"/>
              </a:ext>
            </a:extLst>
          </p:cNvPr>
          <p:cNvSpPr txBox="1"/>
          <p:nvPr/>
        </p:nvSpPr>
        <p:spPr>
          <a:xfrm>
            <a:off x="4744509" y="8105673"/>
            <a:ext cx="8798982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000"/>
              </a:lnSpc>
              <a:buClr>
                <a:srgbClr val="F2F9FB"/>
              </a:buClr>
            </a:pPr>
            <a:r>
              <a:rPr lang="en-US" altLang="ko-KR" sz="24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ADPCM </a:t>
            </a:r>
            <a:r>
              <a:rPr lang="ko-KR" altLang="en-US" sz="24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코덱이 </a:t>
            </a:r>
            <a:r>
              <a:rPr lang="ko-KR" altLang="en-US" sz="2400" i="0" u="none" strike="noStrike" dirty="0">
                <a:solidFill>
                  <a:srgbClr val="F2F9F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음성 데이터 압축</a:t>
            </a:r>
            <a:r>
              <a:rPr lang="ko-KR" altLang="en-US" sz="24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최적화되어 전문적이고 효율적이며</a:t>
            </a:r>
            <a:r>
              <a:rPr lang="en-US" altLang="ko-KR" sz="24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F2F9F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실시간 처리</a:t>
            </a:r>
            <a:r>
              <a:rPr lang="ko-KR" altLang="en-US" sz="24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적합하여 본 프로젝트에서 더 나은 성능을 제공하기 때문</a:t>
            </a:r>
            <a:endParaRPr lang="en-US" sz="2400" b="0" i="0" u="none" strike="noStrike" dirty="0">
              <a:solidFill>
                <a:srgbClr val="F2F9F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9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B203C4-FCC1-30DD-AE79-8E0CEEF16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</a:t>
            </a:r>
            <a:r>
              <a:rPr lang="en-US" altLang="ko-KR" dirty="0">
                <a:solidFill>
                  <a:srgbClr val="4FA8CA"/>
                </a:solidFill>
                <a:latin typeface="나눔스퀘어OTF" panose="020B0600000101010101" pitchFamily="34" charset="-127"/>
              </a:rPr>
              <a:t>4</a:t>
            </a:r>
            <a:endParaRPr lang="en-US" sz="1800" b="0" i="0" u="none" strike="noStrike" dirty="0">
              <a:solidFill>
                <a:srgbClr val="4FA8CA"/>
              </a:solidFill>
              <a:latin typeface="나눔스퀘어OTF" panose="020B0600000101010101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송신자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CF46EA1-609F-8744-7E4E-ED20807ED9B3}"/>
              </a:ext>
            </a:extLst>
          </p:cNvPr>
          <p:cNvGrpSpPr/>
          <p:nvPr/>
        </p:nvGrpSpPr>
        <p:grpSpPr>
          <a:xfrm>
            <a:off x="675254" y="3226142"/>
            <a:ext cx="16937492" cy="5422558"/>
            <a:chOff x="675254" y="2945400"/>
            <a:chExt cx="16937492" cy="542255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6CDA7F10-0067-5A11-40D6-79273C609B72}"/>
                </a:ext>
              </a:extLst>
            </p:cNvPr>
            <p:cNvGrpSpPr/>
            <p:nvPr/>
          </p:nvGrpSpPr>
          <p:grpSpPr>
            <a:xfrm>
              <a:off x="675254" y="6187317"/>
              <a:ext cx="3148354" cy="2179323"/>
              <a:chOff x="675254" y="5958717"/>
              <a:chExt cx="3148354" cy="2179323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F53FA5D-C4D6-3329-DBC1-BE4470F26409}"/>
                  </a:ext>
                </a:extLst>
              </p:cNvPr>
              <p:cNvSpPr/>
              <p:nvPr/>
            </p:nvSpPr>
            <p:spPr>
              <a:xfrm>
                <a:off x="675254" y="5958717"/>
                <a:ext cx="540000" cy="540000"/>
              </a:xfrm>
              <a:prstGeom prst="ellipse">
                <a:avLst/>
              </a:prstGeom>
              <a:solidFill>
                <a:srgbClr val="7FB3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ADF1526-00F0-C0E8-EB25-3211615AB697}"/>
                  </a:ext>
                </a:extLst>
              </p:cNvPr>
              <p:cNvSpPr/>
              <p:nvPr/>
            </p:nvSpPr>
            <p:spPr>
              <a:xfrm>
                <a:off x="675254" y="6698040"/>
                <a:ext cx="130301" cy="1440000"/>
              </a:xfrm>
              <a:prstGeom prst="rect">
                <a:avLst/>
              </a:prstGeom>
              <a:solidFill>
                <a:srgbClr val="7FB3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EC9944-AACE-B401-9C9B-283B5E1203FA}"/>
                  </a:ext>
                </a:extLst>
              </p:cNvPr>
              <p:cNvSpPr txBox="1"/>
              <p:nvPr/>
            </p:nvSpPr>
            <p:spPr>
              <a:xfrm>
                <a:off x="945254" y="6698040"/>
                <a:ext cx="2878354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PyAudio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를 초기화하고 오디오 입력 스트림을 개방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445CBA-52B7-A211-CBE7-20D654306F25}"/>
                </a:ext>
              </a:extLst>
            </p:cNvPr>
            <p:cNvGrpSpPr/>
            <p:nvPr/>
          </p:nvGrpSpPr>
          <p:grpSpPr>
            <a:xfrm>
              <a:off x="675254" y="2945400"/>
              <a:ext cx="3767648" cy="2731500"/>
              <a:chOff x="675254" y="2656376"/>
              <a:chExt cx="3767648" cy="273150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F230A1D2-2A6D-78AE-E77E-C843700047DB}"/>
                  </a:ext>
                </a:extLst>
              </p:cNvPr>
              <p:cNvGrpSpPr/>
              <p:nvPr/>
            </p:nvGrpSpPr>
            <p:grpSpPr>
              <a:xfrm>
                <a:off x="675254" y="4037967"/>
                <a:ext cx="3767648" cy="1349909"/>
                <a:chOff x="675254" y="4037967"/>
                <a:chExt cx="3767648" cy="1349909"/>
              </a:xfrm>
            </p:grpSpPr>
            <p:sp>
              <p:nvSpPr>
                <p:cNvPr id="15" name="갈매기형 수장[C] 14">
                  <a:extLst>
                    <a:ext uri="{FF2B5EF4-FFF2-40B4-BE49-F238E27FC236}">
                      <a16:creationId xmlns:a16="http://schemas.microsoft.com/office/drawing/2014/main" id="{19FB970F-CB84-234A-D239-2A4D2CBEB739}"/>
                    </a:ext>
                  </a:extLst>
                </p:cNvPr>
                <p:cNvSpPr/>
                <p:nvPr/>
              </p:nvSpPr>
              <p:spPr>
                <a:xfrm>
                  <a:off x="675254" y="4037967"/>
                  <a:ext cx="3767648" cy="1349909"/>
                </a:xfrm>
                <a:prstGeom prst="chevron">
                  <a:avLst/>
                </a:prstGeom>
                <a:solidFill>
                  <a:srgbClr val="7FB3D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35613F-BB01-64F7-495A-E2031568E482}"/>
                    </a:ext>
                  </a:extLst>
                </p:cNvPr>
                <p:cNvSpPr txBox="1"/>
                <p:nvPr/>
              </p:nvSpPr>
              <p:spPr>
                <a:xfrm>
                  <a:off x="1472101" y="4508279"/>
                  <a:ext cx="249029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입력 스트림 개방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8C3E84F-5FAB-1485-01E8-7D01B08DFD93}"/>
                  </a:ext>
                </a:extLst>
              </p:cNvPr>
              <p:cNvGrpSpPr/>
              <p:nvPr/>
            </p:nvGrpSpPr>
            <p:grpSpPr>
              <a:xfrm>
                <a:off x="1676400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FEE7DD33-1FA7-CE58-6959-121D375A66B9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C8060CEA-C2FE-5E53-EDCB-FE4FD75B4AB5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2169413" y="1951111"/>
                  <a:chExt cx="1440000" cy="1440000"/>
                </a:xfrm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E3793D5C-1E4D-976C-3E5D-AC7D28254B98}"/>
                      </a:ext>
                    </a:extLst>
                  </p:cNvPr>
                  <p:cNvSpPr/>
                  <p:nvPr/>
                </p:nvSpPr>
                <p:spPr>
                  <a:xfrm>
                    <a:off x="2169413" y="1951111"/>
                    <a:ext cx="1440000" cy="1440000"/>
                  </a:xfrm>
                  <a:prstGeom prst="ellipse">
                    <a:avLst/>
                  </a:prstGeom>
                  <a:solidFill>
                    <a:srgbClr val="7FB3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0" name="그래픽 9" descr="문이 열려 있음 단색으로 채워진">
                    <a:extLst>
                      <a:ext uri="{FF2B5EF4-FFF2-40B4-BE49-F238E27FC236}">
                        <a16:creationId xmlns:a16="http://schemas.microsoft.com/office/drawing/2014/main" id="{6CE78600-A9EE-8991-03E2-9E1E68313D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2213" y="2213911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403992C-3BA4-C353-71EB-ADBB43F14859}"/>
                </a:ext>
              </a:extLst>
            </p:cNvPr>
            <p:cNvGrpSpPr/>
            <p:nvPr/>
          </p:nvGrpSpPr>
          <p:grpSpPr>
            <a:xfrm>
              <a:off x="3964554" y="2945400"/>
              <a:ext cx="3767648" cy="2731500"/>
              <a:chOff x="3964554" y="2656376"/>
              <a:chExt cx="3767648" cy="273150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B8B0D11-2329-EC59-0A40-613E4FDC862F}"/>
                  </a:ext>
                </a:extLst>
              </p:cNvPr>
              <p:cNvGrpSpPr/>
              <p:nvPr/>
            </p:nvGrpSpPr>
            <p:grpSpPr>
              <a:xfrm>
                <a:off x="3964554" y="4037967"/>
                <a:ext cx="3767648" cy="1349909"/>
                <a:chOff x="3964554" y="4037967"/>
                <a:chExt cx="3767648" cy="1349909"/>
              </a:xfrm>
            </p:grpSpPr>
            <p:sp>
              <p:nvSpPr>
                <p:cNvPr id="18" name="갈매기형 수장[C] 17">
                  <a:extLst>
                    <a:ext uri="{FF2B5EF4-FFF2-40B4-BE49-F238E27FC236}">
                      <a16:creationId xmlns:a16="http://schemas.microsoft.com/office/drawing/2014/main" id="{84571EC5-8FE2-1A3A-6AD2-FF71DD36B6A2}"/>
                    </a:ext>
                  </a:extLst>
                </p:cNvPr>
                <p:cNvSpPr/>
                <p:nvPr/>
              </p:nvSpPr>
              <p:spPr>
                <a:xfrm>
                  <a:off x="3964554" y="4037967"/>
                  <a:ext cx="3767648" cy="1349909"/>
                </a:xfrm>
                <a:prstGeom prst="chevron">
                  <a:avLst/>
                </a:prstGeom>
                <a:solidFill>
                  <a:srgbClr val="5DADE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FFDCA6A-E6FC-52B1-3AAD-F079F61E9204}"/>
                    </a:ext>
                  </a:extLst>
                </p:cNvPr>
                <p:cNvSpPr txBox="1"/>
                <p:nvPr/>
              </p:nvSpPr>
              <p:spPr>
                <a:xfrm>
                  <a:off x="4792152" y="4508279"/>
                  <a:ext cx="23495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UDP 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소켓 생성</a:t>
                  </a: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1166D273-D5EE-A0D6-8A0F-8E72595C7D8A}"/>
                  </a:ext>
                </a:extLst>
              </p:cNvPr>
              <p:cNvGrpSpPr/>
              <p:nvPr/>
            </p:nvGrpSpPr>
            <p:grpSpPr>
              <a:xfrm>
                <a:off x="5082352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FEEFFA8-F1D4-BAF6-3B1B-5D182DA389F4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CB85D7EA-82DA-27F9-B950-1602BA4713F5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4094855" y="1687574"/>
                  <a:chExt cx="1440000" cy="1440000"/>
                </a:xfrm>
              </p:grpSpPr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3912A86D-F321-5F8E-F795-87C8004BFDE9}"/>
                      </a:ext>
                    </a:extLst>
                  </p:cNvPr>
                  <p:cNvSpPr/>
                  <p:nvPr/>
                </p:nvSpPr>
                <p:spPr>
                  <a:xfrm>
                    <a:off x="4094855" y="1687574"/>
                    <a:ext cx="1440000" cy="1440000"/>
                  </a:xfrm>
                  <a:prstGeom prst="ellipse">
                    <a:avLst/>
                  </a:prstGeom>
                  <a:solidFill>
                    <a:srgbClr val="5DADE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2" name="그래픽 51" descr="소셜 네트워크 단색으로 채워진">
                    <a:extLst>
                      <a:ext uri="{FF2B5EF4-FFF2-40B4-BE49-F238E27FC236}">
                        <a16:creationId xmlns:a16="http://schemas.microsoft.com/office/drawing/2014/main" id="{75D3F671-CEEE-2346-587D-34DED7D7E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5471" y="1928796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9A9F036-5ABE-4FDA-6A21-C7D24A31C8D9}"/>
                </a:ext>
              </a:extLst>
            </p:cNvPr>
            <p:cNvGrpSpPr/>
            <p:nvPr/>
          </p:nvGrpSpPr>
          <p:grpSpPr>
            <a:xfrm>
              <a:off x="7253854" y="2945400"/>
              <a:ext cx="3780292" cy="2731500"/>
              <a:chOff x="7253854" y="2656376"/>
              <a:chExt cx="3780292" cy="2731500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910081B-7E29-DB1B-35E2-5E416771FDC3}"/>
                  </a:ext>
                </a:extLst>
              </p:cNvPr>
              <p:cNvGrpSpPr/>
              <p:nvPr/>
            </p:nvGrpSpPr>
            <p:grpSpPr>
              <a:xfrm>
                <a:off x="7253854" y="4037967"/>
                <a:ext cx="3780292" cy="1349909"/>
                <a:chOff x="7253854" y="4037967"/>
                <a:chExt cx="3780292" cy="1349909"/>
              </a:xfrm>
            </p:grpSpPr>
            <p:sp>
              <p:nvSpPr>
                <p:cNvPr id="19" name="갈매기형 수장[C] 18">
                  <a:extLst>
                    <a:ext uri="{FF2B5EF4-FFF2-40B4-BE49-F238E27FC236}">
                      <a16:creationId xmlns:a16="http://schemas.microsoft.com/office/drawing/2014/main" id="{1DF79414-3A22-529A-D27B-63310E7EC03E}"/>
                    </a:ext>
                  </a:extLst>
                </p:cNvPr>
                <p:cNvSpPr/>
                <p:nvPr/>
              </p:nvSpPr>
              <p:spPr>
                <a:xfrm>
                  <a:off x="7253854" y="4037967"/>
                  <a:ext cx="3780292" cy="1349909"/>
                </a:xfrm>
                <a:prstGeom prst="chevron">
                  <a:avLst/>
                </a:prstGeom>
                <a:solidFill>
                  <a:srgbClr val="3498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8D22989-F09D-AFE7-3A31-FB24843D1DBD}"/>
                    </a:ext>
                  </a:extLst>
                </p:cNvPr>
                <p:cNvSpPr txBox="1"/>
                <p:nvPr/>
              </p:nvSpPr>
              <p:spPr>
                <a:xfrm>
                  <a:off x="7969250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PCM 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데이터 압축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439D1CD-3FA4-893C-DF2F-BC2BC4A2F31D}"/>
                  </a:ext>
                </a:extLst>
              </p:cNvPr>
              <p:cNvGrpSpPr/>
              <p:nvPr/>
            </p:nvGrpSpPr>
            <p:grpSpPr>
              <a:xfrm>
                <a:off x="8274186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2D92148E-FD6C-6DB0-E470-89EE752EDFF5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F2975C72-87E7-7E3C-7BBD-28B431CD9FC2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6672578" y="2308950"/>
                  <a:chExt cx="1440000" cy="1440000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B98C235D-4DE5-DB03-E5BC-BC9E27D502E5}"/>
                      </a:ext>
                    </a:extLst>
                  </p:cNvPr>
                  <p:cNvSpPr/>
                  <p:nvPr/>
                </p:nvSpPr>
                <p:spPr>
                  <a:xfrm>
                    <a:off x="6672578" y="2308950"/>
                    <a:ext cx="1440000" cy="1440000"/>
                  </a:xfrm>
                  <a:prstGeom prst="ellipse">
                    <a:avLst/>
                  </a:prstGeom>
                  <a:solidFill>
                    <a:srgbClr val="3498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6" name="그래픽 45" descr="바구니에 든 계란 단색으로 채워진">
                    <a:extLst>
                      <a:ext uri="{FF2B5EF4-FFF2-40B4-BE49-F238E27FC236}">
                        <a16:creationId xmlns:a16="http://schemas.microsoft.com/office/drawing/2014/main" id="{229523DF-0033-6637-A609-E77585A3F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5378" y="257175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EF92638-CD5B-E3EE-11AB-43E8A77AC76B}"/>
                </a:ext>
              </a:extLst>
            </p:cNvPr>
            <p:cNvGrpSpPr/>
            <p:nvPr/>
          </p:nvGrpSpPr>
          <p:grpSpPr>
            <a:xfrm>
              <a:off x="10543153" y="2945400"/>
              <a:ext cx="3767647" cy="2731500"/>
              <a:chOff x="10543153" y="2656376"/>
              <a:chExt cx="3767647" cy="2731500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0C2D0829-6271-7ADB-0CC3-2C62672700EB}"/>
                  </a:ext>
                </a:extLst>
              </p:cNvPr>
              <p:cNvGrpSpPr/>
              <p:nvPr/>
            </p:nvGrpSpPr>
            <p:grpSpPr>
              <a:xfrm>
                <a:off x="10543153" y="4037967"/>
                <a:ext cx="3767647" cy="1349909"/>
                <a:chOff x="10543153" y="4037967"/>
                <a:chExt cx="3767647" cy="1349909"/>
              </a:xfrm>
            </p:grpSpPr>
            <p:sp>
              <p:nvSpPr>
                <p:cNvPr id="20" name="갈매기형 수장[C] 19">
                  <a:extLst>
                    <a:ext uri="{FF2B5EF4-FFF2-40B4-BE49-F238E27FC236}">
                      <a16:creationId xmlns:a16="http://schemas.microsoft.com/office/drawing/2014/main" id="{8DB8079E-9416-33A0-8D51-A46F0ADAA38D}"/>
                    </a:ext>
                  </a:extLst>
                </p:cNvPr>
                <p:cNvSpPr/>
                <p:nvPr/>
              </p:nvSpPr>
              <p:spPr>
                <a:xfrm>
                  <a:off x="10543153" y="4037967"/>
                  <a:ext cx="3767647" cy="1349909"/>
                </a:xfrm>
                <a:prstGeom prst="chevron">
                  <a:avLst/>
                </a:prstGeom>
                <a:solidFill>
                  <a:srgbClr val="2980B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CCD366-7F8F-07F3-BD7A-C279D2E708BF}"/>
                    </a:ext>
                  </a:extLst>
                </p:cNvPr>
                <p:cNvSpPr txBox="1"/>
                <p:nvPr/>
              </p:nvSpPr>
              <p:spPr>
                <a:xfrm>
                  <a:off x="11297542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패킷 이슈 시뮬레이션</a:t>
                  </a: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B4604A5-817B-607E-9E04-91E43649EE33}"/>
                  </a:ext>
                </a:extLst>
              </p:cNvPr>
              <p:cNvGrpSpPr/>
              <p:nvPr/>
            </p:nvGrpSpPr>
            <p:grpSpPr>
              <a:xfrm>
                <a:off x="11588020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B24697E-7A5A-D0E5-1CED-D54A37BE53A9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309C4B62-1224-F8F9-A063-62B461F929E9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9857542" y="2590800"/>
                  <a:chExt cx="1440000" cy="1440000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76E3DD5D-1311-9926-E36C-F69F9C7B54C6}"/>
                      </a:ext>
                    </a:extLst>
                  </p:cNvPr>
                  <p:cNvSpPr/>
                  <p:nvPr/>
                </p:nvSpPr>
                <p:spPr>
                  <a:xfrm>
                    <a:off x="9857542" y="2590800"/>
                    <a:ext cx="1440000" cy="1440000"/>
                  </a:xfrm>
                  <a:prstGeom prst="ellipse">
                    <a:avLst/>
                  </a:prstGeom>
                  <a:solidFill>
                    <a:srgbClr val="2980B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래픽 49" descr="경고 단색으로 채워진">
                    <a:extLst>
                      <a:ext uri="{FF2B5EF4-FFF2-40B4-BE49-F238E27FC236}">
                        <a16:creationId xmlns:a16="http://schemas.microsoft.com/office/drawing/2014/main" id="{269EB15D-31F6-1CFA-C68C-C47F297974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20342" y="278266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1F6B49F-273C-F543-FE56-F3FBDE6811D0}"/>
                </a:ext>
              </a:extLst>
            </p:cNvPr>
            <p:cNvGrpSpPr/>
            <p:nvPr/>
          </p:nvGrpSpPr>
          <p:grpSpPr>
            <a:xfrm>
              <a:off x="13832454" y="2945400"/>
              <a:ext cx="3780292" cy="2731500"/>
              <a:chOff x="13832454" y="2656376"/>
              <a:chExt cx="3780292" cy="2731500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86040E08-2586-D899-0735-A7EE04C66082}"/>
                  </a:ext>
                </a:extLst>
              </p:cNvPr>
              <p:cNvGrpSpPr/>
              <p:nvPr/>
            </p:nvGrpSpPr>
            <p:grpSpPr>
              <a:xfrm>
                <a:off x="13832454" y="4037967"/>
                <a:ext cx="3780292" cy="1349909"/>
                <a:chOff x="13832454" y="4037967"/>
                <a:chExt cx="3780292" cy="1349909"/>
              </a:xfrm>
            </p:grpSpPr>
            <p:sp>
              <p:nvSpPr>
                <p:cNvPr id="21" name="갈매기형 수장[C] 20">
                  <a:extLst>
                    <a:ext uri="{FF2B5EF4-FFF2-40B4-BE49-F238E27FC236}">
                      <a16:creationId xmlns:a16="http://schemas.microsoft.com/office/drawing/2014/main" id="{02833F38-27D4-90EC-4CFA-B3C69F6CDC95}"/>
                    </a:ext>
                  </a:extLst>
                </p:cNvPr>
                <p:cNvSpPr/>
                <p:nvPr/>
              </p:nvSpPr>
              <p:spPr>
                <a:xfrm>
                  <a:off x="13832454" y="4037967"/>
                  <a:ext cx="3780292" cy="1349909"/>
                </a:xfrm>
                <a:prstGeom prst="chevron">
                  <a:avLst/>
                </a:prstGeom>
                <a:solidFill>
                  <a:srgbClr val="1F58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B100B2-E137-5374-A9DF-046012646623}"/>
                    </a:ext>
                  </a:extLst>
                </p:cNvPr>
                <p:cNvSpPr txBox="1"/>
                <p:nvPr/>
              </p:nvSpPr>
              <p:spPr>
                <a:xfrm>
                  <a:off x="14625937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UDP 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소켓을 통한 전송</a:t>
                  </a: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9C5F4071-D125-186F-4810-9A63E6C710D3}"/>
                  </a:ext>
                </a:extLst>
              </p:cNvPr>
              <p:cNvGrpSpPr/>
              <p:nvPr/>
            </p:nvGrpSpPr>
            <p:grpSpPr>
              <a:xfrm>
                <a:off x="14923746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1531C4D-20F7-6B24-9F5B-D833B8D960E8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FB1B5771-A084-B7A6-F968-63D3FC0E8289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13916750" y="1544950"/>
                  <a:chExt cx="1440000" cy="1440000"/>
                </a:xfrm>
              </p:grpSpPr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D8ACA460-8F19-AEDC-F680-E15CC8E30F80}"/>
                      </a:ext>
                    </a:extLst>
                  </p:cNvPr>
                  <p:cNvSpPr/>
                  <p:nvPr/>
                </p:nvSpPr>
                <p:spPr>
                  <a:xfrm>
                    <a:off x="13916750" y="1544950"/>
                    <a:ext cx="1440000" cy="1440000"/>
                  </a:xfrm>
                  <a:prstGeom prst="ellipse">
                    <a:avLst/>
                  </a:prstGeom>
                  <a:solidFill>
                    <a:srgbClr val="1F58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8" name="그래픽 47" descr="보내다 단색으로 채워진">
                    <a:extLst>
                      <a:ext uri="{FF2B5EF4-FFF2-40B4-BE49-F238E27FC236}">
                        <a16:creationId xmlns:a16="http://schemas.microsoft.com/office/drawing/2014/main" id="{906C6D0C-F015-BB91-26F3-D8BEAF13FB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32750" y="180775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B0C7F54-4165-DE92-740F-E8743A4D7ACE}"/>
                </a:ext>
              </a:extLst>
            </p:cNvPr>
            <p:cNvGrpSpPr/>
            <p:nvPr/>
          </p:nvGrpSpPr>
          <p:grpSpPr>
            <a:xfrm>
              <a:off x="3964554" y="6187317"/>
              <a:ext cx="3148355" cy="2179323"/>
              <a:chOff x="3964554" y="5958717"/>
              <a:chExt cx="3148355" cy="2179323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A2350E2-B319-E9B4-CE53-B61A5527B98A}"/>
                  </a:ext>
                </a:extLst>
              </p:cNvPr>
              <p:cNvSpPr/>
              <p:nvPr/>
            </p:nvSpPr>
            <p:spPr>
              <a:xfrm>
                <a:off x="3964554" y="5958717"/>
                <a:ext cx="540000" cy="540000"/>
              </a:xfrm>
              <a:prstGeom prst="ellipse">
                <a:avLst/>
              </a:prstGeom>
              <a:solidFill>
                <a:srgbClr val="5DAD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68D3465-1184-7885-7393-B564B0FF367A}"/>
                  </a:ext>
                </a:extLst>
              </p:cNvPr>
              <p:cNvSpPr/>
              <p:nvPr/>
            </p:nvSpPr>
            <p:spPr>
              <a:xfrm>
                <a:off x="3964554" y="6698040"/>
                <a:ext cx="130301" cy="1440000"/>
              </a:xfrm>
              <a:prstGeom prst="rect">
                <a:avLst/>
              </a:prstGeom>
              <a:solidFill>
                <a:srgbClr val="5DAD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4C76DB3-B002-D7D3-9ED1-1729124DA665}"/>
                  </a:ext>
                </a:extLst>
              </p:cNvPr>
              <p:cNvSpPr txBox="1"/>
              <p:nvPr/>
            </p:nvSpPr>
            <p:spPr>
              <a:xfrm>
                <a:off x="4233601" y="6698040"/>
                <a:ext cx="287930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네트워크 통신을 하기 위해 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소켓을 생성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993E9D2-D133-1089-69B2-F71369D155B0}"/>
                </a:ext>
              </a:extLst>
            </p:cNvPr>
            <p:cNvGrpSpPr/>
            <p:nvPr/>
          </p:nvGrpSpPr>
          <p:grpSpPr>
            <a:xfrm>
              <a:off x="7253854" y="6187317"/>
              <a:ext cx="3148353" cy="2179323"/>
              <a:chOff x="7253854" y="5958717"/>
              <a:chExt cx="3148353" cy="21793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803ABD9-B0DF-1476-5000-AB666593D117}"/>
                  </a:ext>
                </a:extLst>
              </p:cNvPr>
              <p:cNvSpPr/>
              <p:nvPr/>
            </p:nvSpPr>
            <p:spPr>
              <a:xfrm>
                <a:off x="7253854" y="5958717"/>
                <a:ext cx="540000" cy="540000"/>
              </a:xfrm>
              <a:prstGeom prst="ellipse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A97176A-FB0A-61A3-D1E3-37DFA81EC940}"/>
                  </a:ext>
                </a:extLst>
              </p:cNvPr>
              <p:cNvSpPr/>
              <p:nvPr/>
            </p:nvSpPr>
            <p:spPr>
              <a:xfrm>
                <a:off x="7253854" y="6698040"/>
                <a:ext cx="130301" cy="1440000"/>
              </a:xfrm>
              <a:prstGeom prst="rect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AC4D459-2573-5254-B7B7-67EB2E8ECB37}"/>
                  </a:ext>
                </a:extLst>
              </p:cNvPr>
              <p:cNvSpPr txBox="1"/>
              <p:nvPr/>
            </p:nvSpPr>
            <p:spPr>
              <a:xfrm>
                <a:off x="7524000" y="6694260"/>
                <a:ext cx="287820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PCM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데이터를 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ADPCM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데이터로 압축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A14E79D-1956-C2AF-33E9-ADEB5FE8D2F2}"/>
                </a:ext>
              </a:extLst>
            </p:cNvPr>
            <p:cNvGrpSpPr/>
            <p:nvPr/>
          </p:nvGrpSpPr>
          <p:grpSpPr>
            <a:xfrm>
              <a:off x="10543153" y="6188635"/>
              <a:ext cx="3149456" cy="2179323"/>
              <a:chOff x="10543153" y="5960035"/>
              <a:chExt cx="3149456" cy="2179323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CA971FC-143A-CD95-031B-381A00EEBFEF}"/>
                  </a:ext>
                </a:extLst>
              </p:cNvPr>
              <p:cNvSpPr/>
              <p:nvPr/>
            </p:nvSpPr>
            <p:spPr>
              <a:xfrm>
                <a:off x="10543153" y="5960035"/>
                <a:ext cx="540000" cy="540000"/>
              </a:xfrm>
              <a:prstGeom prst="ellipse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4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CE45C7B-24C9-523B-C184-13372A9B1C2D}"/>
                  </a:ext>
                </a:extLst>
              </p:cNvPr>
              <p:cNvSpPr/>
              <p:nvPr/>
            </p:nvSpPr>
            <p:spPr>
              <a:xfrm>
                <a:off x="10543153" y="6699358"/>
                <a:ext cx="130301" cy="1440000"/>
              </a:xfrm>
              <a:prstGeom prst="rect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1479EBB-B4FF-A12D-C11D-6D4723B495F6}"/>
                  </a:ext>
                </a:extLst>
              </p:cNvPr>
              <p:cNvSpPr txBox="1"/>
              <p:nvPr/>
            </p:nvSpPr>
            <p:spPr>
              <a:xfrm>
                <a:off x="10814401" y="6694260"/>
                <a:ext cx="287820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전송 시 발생할</a:t>
                </a:r>
                <a:r>
                  <a:rPr kumimoji="1"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수 있는 문제를 시뮬레이션</a:t>
                </a:r>
                <a:endPara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10AEE3BD-4DC7-34B1-827D-706EFCA6D688}"/>
                </a:ext>
              </a:extLst>
            </p:cNvPr>
            <p:cNvGrpSpPr/>
            <p:nvPr/>
          </p:nvGrpSpPr>
          <p:grpSpPr>
            <a:xfrm>
              <a:off x="13836283" y="6187317"/>
              <a:ext cx="3148518" cy="2179323"/>
              <a:chOff x="13836283" y="5958717"/>
              <a:chExt cx="3148518" cy="2179323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3CDBDC-8902-BED7-91E8-AE931245DEB5}"/>
                  </a:ext>
                </a:extLst>
              </p:cNvPr>
              <p:cNvSpPr/>
              <p:nvPr/>
            </p:nvSpPr>
            <p:spPr>
              <a:xfrm>
                <a:off x="13836283" y="5958717"/>
                <a:ext cx="540000" cy="540000"/>
              </a:xfrm>
              <a:prstGeom prst="ellipse">
                <a:avLst/>
              </a:prstGeom>
              <a:solidFill>
                <a:srgbClr val="1F58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/>
                  <a:t>5</a:t>
                </a:r>
                <a:endParaRPr kumimoji="1" lang="ko-KR" altLang="en-US" sz="2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57FE0A7-58C4-7BFF-F0B0-F62A350F2B76}"/>
                  </a:ext>
                </a:extLst>
              </p:cNvPr>
              <p:cNvSpPr/>
              <p:nvPr/>
            </p:nvSpPr>
            <p:spPr>
              <a:xfrm>
                <a:off x="13836283" y="6698040"/>
                <a:ext cx="130301" cy="1440000"/>
              </a:xfrm>
              <a:prstGeom prst="rect">
                <a:avLst/>
              </a:prstGeom>
              <a:solidFill>
                <a:srgbClr val="1F58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B6E06C-FE97-C033-7608-6198D9F2966D}"/>
                  </a:ext>
                </a:extLst>
              </p:cNvPr>
              <p:cNvSpPr txBox="1"/>
              <p:nvPr/>
            </p:nvSpPr>
            <p:spPr>
              <a:xfrm>
                <a:off x="14104801" y="6698040"/>
                <a:ext cx="2880000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소켓을 통해 데이터를 패킷 단위로 전송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6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4856CEB-04B6-9497-696F-38B1A044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</a:t>
            </a:r>
            <a:r>
              <a:rPr lang="en-US" altLang="ko-KR" dirty="0">
                <a:solidFill>
                  <a:srgbClr val="4FA8CA"/>
                </a:solidFill>
                <a:latin typeface="나눔스퀘어OTF" panose="020B0600000101010101" pitchFamily="34" charset="-127"/>
              </a:rPr>
              <a:t>5</a:t>
            </a:r>
            <a:endParaRPr lang="en-US" sz="1800" b="0" i="0" u="none" strike="noStrike" dirty="0">
              <a:solidFill>
                <a:srgbClr val="4FA8CA"/>
              </a:solidFill>
              <a:latin typeface="나눔스퀘어OTF" panose="020B0600000101010101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수신자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01BBE7-BBA3-9B14-0817-BB79E3A4E84B}"/>
              </a:ext>
            </a:extLst>
          </p:cNvPr>
          <p:cNvGrpSpPr/>
          <p:nvPr/>
        </p:nvGrpSpPr>
        <p:grpSpPr>
          <a:xfrm>
            <a:off x="675254" y="3226142"/>
            <a:ext cx="16937492" cy="5422558"/>
            <a:chOff x="675254" y="2945400"/>
            <a:chExt cx="16937492" cy="54225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AFD2E41-7A51-ED1F-6333-69AAFD43B97E}"/>
                </a:ext>
              </a:extLst>
            </p:cNvPr>
            <p:cNvGrpSpPr/>
            <p:nvPr/>
          </p:nvGrpSpPr>
          <p:grpSpPr>
            <a:xfrm>
              <a:off x="675254" y="6187317"/>
              <a:ext cx="3148354" cy="2179323"/>
              <a:chOff x="675254" y="5958717"/>
              <a:chExt cx="3148354" cy="2179323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18ECDAB-B3B9-397A-93A3-5C5C3EC0E661}"/>
                  </a:ext>
                </a:extLst>
              </p:cNvPr>
              <p:cNvSpPr/>
              <p:nvPr/>
            </p:nvSpPr>
            <p:spPr>
              <a:xfrm>
                <a:off x="675254" y="5958717"/>
                <a:ext cx="540000" cy="540000"/>
              </a:xfrm>
              <a:prstGeom prst="ellipse">
                <a:avLst/>
              </a:prstGeom>
              <a:solidFill>
                <a:srgbClr val="7FB3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62FFD77-4213-54F2-16BD-975E667CEAD6}"/>
                  </a:ext>
                </a:extLst>
              </p:cNvPr>
              <p:cNvSpPr/>
              <p:nvPr/>
            </p:nvSpPr>
            <p:spPr>
              <a:xfrm>
                <a:off x="675254" y="6698040"/>
                <a:ext cx="130301" cy="1440000"/>
              </a:xfrm>
              <a:prstGeom prst="rect">
                <a:avLst/>
              </a:prstGeom>
              <a:solidFill>
                <a:srgbClr val="7FB3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C639C1A-6C34-B116-5A49-0773B3BCF33C}"/>
                  </a:ext>
                </a:extLst>
              </p:cNvPr>
              <p:cNvSpPr txBox="1"/>
              <p:nvPr/>
            </p:nvSpPr>
            <p:spPr>
              <a:xfrm>
                <a:off x="945254" y="6698040"/>
                <a:ext cx="2878354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PyAudio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를 초기화하고 오디오 출력 스트림을 개방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FFB60E-74AA-76C2-27FF-8248CDFE15A1}"/>
                </a:ext>
              </a:extLst>
            </p:cNvPr>
            <p:cNvGrpSpPr/>
            <p:nvPr/>
          </p:nvGrpSpPr>
          <p:grpSpPr>
            <a:xfrm>
              <a:off x="675254" y="2945400"/>
              <a:ext cx="3767648" cy="2731500"/>
              <a:chOff x="675254" y="2656376"/>
              <a:chExt cx="3767648" cy="2731500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EB11094-962B-7E85-98B0-52724E3071E0}"/>
                  </a:ext>
                </a:extLst>
              </p:cNvPr>
              <p:cNvGrpSpPr/>
              <p:nvPr/>
            </p:nvGrpSpPr>
            <p:grpSpPr>
              <a:xfrm>
                <a:off x="675254" y="4037967"/>
                <a:ext cx="3767648" cy="1349909"/>
                <a:chOff x="675254" y="4037967"/>
                <a:chExt cx="3767648" cy="1349909"/>
              </a:xfrm>
            </p:grpSpPr>
            <p:sp>
              <p:nvSpPr>
                <p:cNvPr id="94" name="갈매기형 수장[C] 14">
                  <a:extLst>
                    <a:ext uri="{FF2B5EF4-FFF2-40B4-BE49-F238E27FC236}">
                      <a16:creationId xmlns:a16="http://schemas.microsoft.com/office/drawing/2014/main" id="{44369440-6B14-4019-7442-0327ED90AD1D}"/>
                    </a:ext>
                  </a:extLst>
                </p:cNvPr>
                <p:cNvSpPr/>
                <p:nvPr/>
              </p:nvSpPr>
              <p:spPr>
                <a:xfrm>
                  <a:off x="675254" y="4037967"/>
                  <a:ext cx="3767648" cy="1349909"/>
                </a:xfrm>
                <a:prstGeom prst="chevron">
                  <a:avLst/>
                </a:prstGeom>
                <a:solidFill>
                  <a:srgbClr val="7FB3D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CA41F03-7D36-9A77-534E-BA7B8AC7975C}"/>
                    </a:ext>
                  </a:extLst>
                </p:cNvPr>
                <p:cNvSpPr txBox="1"/>
                <p:nvPr/>
              </p:nvSpPr>
              <p:spPr>
                <a:xfrm>
                  <a:off x="1472101" y="4508279"/>
                  <a:ext cx="249029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출력 스트림 개방</a:t>
                  </a: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75F2D2-CB1F-9931-2439-20825D86050B}"/>
                  </a:ext>
                </a:extLst>
              </p:cNvPr>
              <p:cNvGrpSpPr/>
              <p:nvPr/>
            </p:nvGrpSpPr>
            <p:grpSpPr>
              <a:xfrm>
                <a:off x="1676400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D3267-CB53-4BDF-765E-BFC63804827C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48ACBF7E-1882-5C99-3D2A-478C0C085B39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2169413" y="1951111"/>
                  <a:chExt cx="1440000" cy="1440000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3E67D024-F12C-4F2A-C604-19735136E3B2}"/>
                      </a:ext>
                    </a:extLst>
                  </p:cNvPr>
                  <p:cNvSpPr/>
                  <p:nvPr/>
                </p:nvSpPr>
                <p:spPr>
                  <a:xfrm>
                    <a:off x="2169413" y="1951111"/>
                    <a:ext cx="1440000" cy="1440000"/>
                  </a:xfrm>
                  <a:prstGeom prst="ellipse">
                    <a:avLst/>
                  </a:prstGeom>
                  <a:solidFill>
                    <a:srgbClr val="7FB3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93" name="그래픽 92" descr="문이 열려 있음 단색으로 채워진">
                    <a:extLst>
                      <a:ext uri="{FF2B5EF4-FFF2-40B4-BE49-F238E27FC236}">
                        <a16:creationId xmlns:a16="http://schemas.microsoft.com/office/drawing/2014/main" id="{EEA03E04-E446-E589-6ABD-0B0C0F0ED0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2213" y="2213911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6B33D4-AC9D-1EF1-C50A-052A44D2D448}"/>
                </a:ext>
              </a:extLst>
            </p:cNvPr>
            <p:cNvGrpSpPr/>
            <p:nvPr/>
          </p:nvGrpSpPr>
          <p:grpSpPr>
            <a:xfrm>
              <a:off x="3964554" y="2945400"/>
              <a:ext cx="3767648" cy="2731500"/>
              <a:chOff x="3964554" y="2656376"/>
              <a:chExt cx="3767648" cy="27315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780E1AF-5CCB-6209-2FD7-D2F4EECA5E72}"/>
                  </a:ext>
                </a:extLst>
              </p:cNvPr>
              <p:cNvGrpSpPr/>
              <p:nvPr/>
            </p:nvGrpSpPr>
            <p:grpSpPr>
              <a:xfrm>
                <a:off x="3964554" y="4037967"/>
                <a:ext cx="3767648" cy="1349909"/>
                <a:chOff x="3964554" y="4037967"/>
                <a:chExt cx="3767648" cy="1349909"/>
              </a:xfrm>
            </p:grpSpPr>
            <p:sp>
              <p:nvSpPr>
                <p:cNvPr id="86" name="갈매기형 수장[C] 17">
                  <a:extLst>
                    <a:ext uri="{FF2B5EF4-FFF2-40B4-BE49-F238E27FC236}">
                      <a16:creationId xmlns:a16="http://schemas.microsoft.com/office/drawing/2014/main" id="{6BE0B8C1-FA79-42FD-A577-F5326F80F9A6}"/>
                    </a:ext>
                  </a:extLst>
                </p:cNvPr>
                <p:cNvSpPr/>
                <p:nvPr/>
              </p:nvSpPr>
              <p:spPr>
                <a:xfrm>
                  <a:off x="3964554" y="4037967"/>
                  <a:ext cx="3767648" cy="1349909"/>
                </a:xfrm>
                <a:prstGeom prst="chevron">
                  <a:avLst/>
                </a:prstGeom>
                <a:solidFill>
                  <a:srgbClr val="5DADE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FE8D347-6463-8265-DB46-E8FE2024952C}"/>
                    </a:ext>
                  </a:extLst>
                </p:cNvPr>
                <p:cNvSpPr txBox="1"/>
                <p:nvPr/>
              </p:nvSpPr>
              <p:spPr>
                <a:xfrm>
                  <a:off x="4792152" y="4508279"/>
                  <a:ext cx="23495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UDP 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소켓 생성</a:t>
                  </a: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240AAB0-7F62-B40D-B55B-A67CBD6511C9}"/>
                  </a:ext>
                </a:extLst>
              </p:cNvPr>
              <p:cNvGrpSpPr/>
              <p:nvPr/>
            </p:nvGrpSpPr>
            <p:grpSpPr>
              <a:xfrm>
                <a:off x="5082352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4B3A5093-B4FB-482E-78E7-0667E02FBAA7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65B58567-8DDF-4423-C6A6-FB034F788A42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4094855" y="1687574"/>
                  <a:chExt cx="1440000" cy="1440000"/>
                </a:xfrm>
              </p:grpSpPr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A4D1A5C2-5FA2-C9E8-36D6-CD651628B411}"/>
                      </a:ext>
                    </a:extLst>
                  </p:cNvPr>
                  <p:cNvSpPr/>
                  <p:nvPr/>
                </p:nvSpPr>
                <p:spPr>
                  <a:xfrm>
                    <a:off x="4094855" y="1687574"/>
                    <a:ext cx="1440000" cy="1440000"/>
                  </a:xfrm>
                  <a:prstGeom prst="ellipse">
                    <a:avLst/>
                  </a:prstGeom>
                  <a:solidFill>
                    <a:srgbClr val="5DADE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85" name="그래픽 84" descr="소셜 네트워크 단색으로 채워진">
                    <a:extLst>
                      <a:ext uri="{FF2B5EF4-FFF2-40B4-BE49-F238E27FC236}">
                        <a16:creationId xmlns:a16="http://schemas.microsoft.com/office/drawing/2014/main" id="{9E63C545-F714-459F-0EF7-571BD38D5F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5471" y="1928796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D8FD2D-C17E-DC92-F196-1F141E01A67E}"/>
                </a:ext>
              </a:extLst>
            </p:cNvPr>
            <p:cNvGrpSpPr/>
            <p:nvPr/>
          </p:nvGrpSpPr>
          <p:grpSpPr>
            <a:xfrm>
              <a:off x="7253854" y="2945400"/>
              <a:ext cx="3780292" cy="2731500"/>
              <a:chOff x="7253854" y="2656376"/>
              <a:chExt cx="3780292" cy="273150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4A238443-5651-23C5-5E3D-A37C2905E506}"/>
                  </a:ext>
                </a:extLst>
              </p:cNvPr>
              <p:cNvGrpSpPr/>
              <p:nvPr/>
            </p:nvGrpSpPr>
            <p:grpSpPr>
              <a:xfrm>
                <a:off x="7253854" y="4037967"/>
                <a:ext cx="3780292" cy="1349909"/>
                <a:chOff x="7253854" y="4037967"/>
                <a:chExt cx="3780292" cy="1349909"/>
              </a:xfrm>
            </p:grpSpPr>
            <p:sp>
              <p:nvSpPr>
                <p:cNvPr id="78" name="갈매기형 수장[C] 18">
                  <a:extLst>
                    <a:ext uri="{FF2B5EF4-FFF2-40B4-BE49-F238E27FC236}">
                      <a16:creationId xmlns:a16="http://schemas.microsoft.com/office/drawing/2014/main" id="{07E5E331-3060-EBCC-45B7-448EC50378F4}"/>
                    </a:ext>
                  </a:extLst>
                </p:cNvPr>
                <p:cNvSpPr/>
                <p:nvPr/>
              </p:nvSpPr>
              <p:spPr>
                <a:xfrm>
                  <a:off x="7253854" y="4037967"/>
                  <a:ext cx="3780292" cy="1349909"/>
                </a:xfrm>
                <a:prstGeom prst="chevron">
                  <a:avLst/>
                </a:prstGeom>
                <a:solidFill>
                  <a:srgbClr val="3498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B93DC2F-69F3-8984-F0A3-DD231DD9A13B}"/>
                    </a:ext>
                  </a:extLst>
                </p:cNvPr>
                <p:cNvSpPr txBox="1"/>
                <p:nvPr/>
              </p:nvSpPr>
              <p:spPr>
                <a:xfrm>
                  <a:off x="7969250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ADPCM 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데이터 </a:t>
                  </a:r>
                  <a:r>
                    <a:rPr kumimoji="1" lang="ko-KR" altLang="en-US" sz="2400" dirty="0" err="1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재조립</a:t>
                  </a:r>
                  <a:endParaRPr kumimoji="1" lang="ko-KR" altLang="en-US" sz="2400" dirty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4FFA519C-C5A9-8C7E-34B9-2252C51F3720}"/>
                  </a:ext>
                </a:extLst>
              </p:cNvPr>
              <p:cNvGrpSpPr/>
              <p:nvPr/>
            </p:nvGrpSpPr>
            <p:grpSpPr>
              <a:xfrm>
                <a:off x="8274186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3E5A6A04-F094-8967-0C54-C6320046E375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CE8D870-E295-712D-B1C8-A914495352F3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6672578" y="2308950"/>
                  <a:chExt cx="1440000" cy="1440000"/>
                </a:xfrm>
              </p:grpSpPr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2BBACC9C-DBC9-BC95-2097-EDEA5A424D04}"/>
                      </a:ext>
                    </a:extLst>
                  </p:cNvPr>
                  <p:cNvSpPr/>
                  <p:nvPr/>
                </p:nvSpPr>
                <p:spPr>
                  <a:xfrm>
                    <a:off x="6672578" y="2308950"/>
                    <a:ext cx="1440000" cy="1440000"/>
                  </a:xfrm>
                  <a:prstGeom prst="ellipse">
                    <a:avLst/>
                  </a:prstGeom>
                  <a:solidFill>
                    <a:srgbClr val="3498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77" name="그래픽 76" descr="바구니에 든 계란 단색으로 채워진">
                    <a:extLst>
                      <a:ext uri="{FF2B5EF4-FFF2-40B4-BE49-F238E27FC236}">
                        <a16:creationId xmlns:a16="http://schemas.microsoft.com/office/drawing/2014/main" id="{D95DFE6D-4717-4FFD-336E-5C2A95890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5378" y="257175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2CC947-94FA-E046-05AC-CAB77F4F7AEF}"/>
                </a:ext>
              </a:extLst>
            </p:cNvPr>
            <p:cNvGrpSpPr/>
            <p:nvPr/>
          </p:nvGrpSpPr>
          <p:grpSpPr>
            <a:xfrm>
              <a:off x="10543153" y="2945400"/>
              <a:ext cx="3767647" cy="2731500"/>
              <a:chOff x="10543153" y="2656376"/>
              <a:chExt cx="3767647" cy="2731500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A04212C-9021-2EF1-BD23-5306B18E07BC}"/>
                  </a:ext>
                </a:extLst>
              </p:cNvPr>
              <p:cNvGrpSpPr/>
              <p:nvPr/>
            </p:nvGrpSpPr>
            <p:grpSpPr>
              <a:xfrm>
                <a:off x="10543153" y="4037967"/>
                <a:ext cx="3767647" cy="1349909"/>
                <a:chOff x="10543153" y="4037967"/>
                <a:chExt cx="3767647" cy="1349909"/>
              </a:xfrm>
            </p:grpSpPr>
            <p:sp>
              <p:nvSpPr>
                <p:cNvPr id="70" name="갈매기형 수장[C] 19">
                  <a:extLst>
                    <a:ext uri="{FF2B5EF4-FFF2-40B4-BE49-F238E27FC236}">
                      <a16:creationId xmlns:a16="http://schemas.microsoft.com/office/drawing/2014/main" id="{F34111FC-27BD-0458-A569-2EDE7449AA2B}"/>
                    </a:ext>
                  </a:extLst>
                </p:cNvPr>
                <p:cNvSpPr/>
                <p:nvPr/>
              </p:nvSpPr>
              <p:spPr>
                <a:xfrm>
                  <a:off x="10543153" y="4037967"/>
                  <a:ext cx="3767647" cy="1349909"/>
                </a:xfrm>
                <a:prstGeom prst="chevron">
                  <a:avLst/>
                </a:prstGeom>
                <a:solidFill>
                  <a:srgbClr val="2980B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0270AA5-02E1-CE09-591E-56B16FFBA4F9}"/>
                    </a:ext>
                  </a:extLst>
                </p:cNvPr>
                <p:cNvSpPr txBox="1"/>
                <p:nvPr/>
              </p:nvSpPr>
              <p:spPr>
                <a:xfrm>
                  <a:off x="11297542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패킷 이슈 시뮬레이션</a:t>
                  </a: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0E6277F-AC1D-64D1-271B-6EAB2BE170C6}"/>
                  </a:ext>
                </a:extLst>
              </p:cNvPr>
              <p:cNvGrpSpPr/>
              <p:nvPr/>
            </p:nvGrpSpPr>
            <p:grpSpPr>
              <a:xfrm>
                <a:off x="11588020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7C2C393-4126-E3AF-E71C-B41854FCDA49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1F20920D-C3D6-93B3-BA5E-F11F35129F4D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9857542" y="2590800"/>
                  <a:chExt cx="1440000" cy="1440000"/>
                </a:xfrm>
              </p:grpSpPr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C37BB703-5191-4644-F5B0-A3F66DB92695}"/>
                      </a:ext>
                    </a:extLst>
                  </p:cNvPr>
                  <p:cNvSpPr/>
                  <p:nvPr/>
                </p:nvSpPr>
                <p:spPr>
                  <a:xfrm>
                    <a:off x="9857542" y="2590800"/>
                    <a:ext cx="1440000" cy="1440000"/>
                  </a:xfrm>
                  <a:prstGeom prst="ellipse">
                    <a:avLst/>
                  </a:prstGeom>
                  <a:solidFill>
                    <a:srgbClr val="2980B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69" name="그래픽 68" descr="경고 단색으로 채워진">
                    <a:extLst>
                      <a:ext uri="{FF2B5EF4-FFF2-40B4-BE49-F238E27FC236}">
                        <a16:creationId xmlns:a16="http://schemas.microsoft.com/office/drawing/2014/main" id="{2B9B37BF-2571-B9BA-3F48-E4ACFE9D0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20342" y="278266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EA6C6CB-D1FF-2FF6-A006-661085B0AB26}"/>
                </a:ext>
              </a:extLst>
            </p:cNvPr>
            <p:cNvGrpSpPr/>
            <p:nvPr/>
          </p:nvGrpSpPr>
          <p:grpSpPr>
            <a:xfrm>
              <a:off x="13832454" y="2945400"/>
              <a:ext cx="3780292" cy="2731500"/>
              <a:chOff x="13832454" y="2656376"/>
              <a:chExt cx="3780292" cy="273150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5A98581-CD90-AA5C-3844-7100AB533F7C}"/>
                  </a:ext>
                </a:extLst>
              </p:cNvPr>
              <p:cNvGrpSpPr/>
              <p:nvPr/>
            </p:nvGrpSpPr>
            <p:grpSpPr>
              <a:xfrm>
                <a:off x="13832454" y="4037967"/>
                <a:ext cx="3780292" cy="1349909"/>
                <a:chOff x="13832454" y="4037967"/>
                <a:chExt cx="3780292" cy="1349909"/>
              </a:xfrm>
            </p:grpSpPr>
            <p:sp>
              <p:nvSpPr>
                <p:cNvPr id="62" name="갈매기형 수장[C] 20">
                  <a:extLst>
                    <a:ext uri="{FF2B5EF4-FFF2-40B4-BE49-F238E27FC236}">
                      <a16:creationId xmlns:a16="http://schemas.microsoft.com/office/drawing/2014/main" id="{AFC8E5CD-3055-5273-37D9-0EE1B5586F56}"/>
                    </a:ext>
                  </a:extLst>
                </p:cNvPr>
                <p:cNvSpPr/>
                <p:nvPr/>
              </p:nvSpPr>
              <p:spPr>
                <a:xfrm>
                  <a:off x="13832454" y="4037967"/>
                  <a:ext cx="3780292" cy="1349909"/>
                </a:xfrm>
                <a:prstGeom prst="chevron">
                  <a:avLst/>
                </a:prstGeom>
                <a:solidFill>
                  <a:srgbClr val="1F58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E1A9E7-03D4-6FE7-F15A-E36DB3DC4429}"/>
                    </a:ext>
                  </a:extLst>
                </p:cNvPr>
                <p:cNvSpPr txBox="1"/>
                <p:nvPr/>
              </p:nvSpPr>
              <p:spPr>
                <a:xfrm>
                  <a:off x="14625937" y="4328279"/>
                  <a:ext cx="234950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ADPCM</a:t>
                  </a:r>
                  <a:r>
                    <a:rPr kumimoji="1" lang="ko-KR" altLang="en-US" sz="2400" dirty="0">
                      <a:solidFill>
                        <a:schemeClr val="bg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 데이터 압축 해제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F034B5C-C87A-91E5-41EE-6774E5F50DB3}"/>
                  </a:ext>
                </a:extLst>
              </p:cNvPr>
              <p:cNvGrpSpPr/>
              <p:nvPr/>
            </p:nvGrpSpPr>
            <p:grpSpPr>
              <a:xfrm>
                <a:off x="14923746" y="2656376"/>
                <a:ext cx="1620000" cy="1620000"/>
                <a:chOff x="8334000" y="4333500"/>
                <a:chExt cx="1620000" cy="1620000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2405F402-052B-1AB8-5C0C-DD2790047EEC}"/>
                    </a:ext>
                  </a:extLst>
                </p:cNvPr>
                <p:cNvSpPr/>
                <p:nvPr/>
              </p:nvSpPr>
              <p:spPr>
                <a:xfrm>
                  <a:off x="8334000" y="4333500"/>
                  <a:ext cx="1620000" cy="16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9CAAECE2-7A96-A1FE-370E-5BE6895EF7C4}"/>
                    </a:ext>
                  </a:extLst>
                </p:cNvPr>
                <p:cNvGrpSpPr/>
                <p:nvPr/>
              </p:nvGrpSpPr>
              <p:grpSpPr>
                <a:xfrm>
                  <a:off x="8424000" y="4423500"/>
                  <a:ext cx="1440000" cy="1440000"/>
                  <a:chOff x="13916750" y="1544950"/>
                  <a:chExt cx="1440000" cy="1440000"/>
                </a:xfrm>
              </p:grpSpPr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3334141D-6591-EB4B-0E02-7ED6AB46F0F0}"/>
                      </a:ext>
                    </a:extLst>
                  </p:cNvPr>
                  <p:cNvSpPr/>
                  <p:nvPr/>
                </p:nvSpPr>
                <p:spPr>
                  <a:xfrm>
                    <a:off x="13916750" y="1544950"/>
                    <a:ext cx="1440000" cy="1440000"/>
                  </a:xfrm>
                  <a:prstGeom prst="ellipse">
                    <a:avLst/>
                  </a:prstGeom>
                  <a:solidFill>
                    <a:srgbClr val="1F58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61" name="그래픽 60" descr="보내다 단색으로 채워진">
                    <a:extLst>
                      <a:ext uri="{FF2B5EF4-FFF2-40B4-BE49-F238E27FC236}">
                        <a16:creationId xmlns:a16="http://schemas.microsoft.com/office/drawing/2014/main" id="{F75B8734-DD67-A0B7-09B2-87DF9F451B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32750" y="180775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FB5FD7-C6E3-1D77-1E46-649703471998}"/>
                </a:ext>
              </a:extLst>
            </p:cNvPr>
            <p:cNvGrpSpPr/>
            <p:nvPr/>
          </p:nvGrpSpPr>
          <p:grpSpPr>
            <a:xfrm>
              <a:off x="3964554" y="6187317"/>
              <a:ext cx="3148355" cy="2179323"/>
              <a:chOff x="3964554" y="5958717"/>
              <a:chExt cx="3148355" cy="21793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55D472C-E8F6-8B18-B32D-641CDBD29EBA}"/>
                  </a:ext>
                </a:extLst>
              </p:cNvPr>
              <p:cNvSpPr/>
              <p:nvPr/>
            </p:nvSpPr>
            <p:spPr>
              <a:xfrm>
                <a:off x="3964554" y="5958717"/>
                <a:ext cx="540000" cy="540000"/>
              </a:xfrm>
              <a:prstGeom prst="ellipse">
                <a:avLst/>
              </a:prstGeom>
              <a:solidFill>
                <a:srgbClr val="5DAD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8C44E3-F46D-93AC-5C80-B2E7799639AB}"/>
                  </a:ext>
                </a:extLst>
              </p:cNvPr>
              <p:cNvSpPr/>
              <p:nvPr/>
            </p:nvSpPr>
            <p:spPr>
              <a:xfrm>
                <a:off x="3964554" y="6698040"/>
                <a:ext cx="130301" cy="1440000"/>
              </a:xfrm>
              <a:prstGeom prst="rect">
                <a:avLst/>
              </a:prstGeom>
              <a:solidFill>
                <a:srgbClr val="5DAD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ACBD5B-447D-A1FC-2CA0-FFFC0DE33640}"/>
                  </a:ext>
                </a:extLst>
              </p:cNvPr>
              <p:cNvSpPr txBox="1"/>
              <p:nvPr/>
            </p:nvSpPr>
            <p:spPr>
              <a:xfrm>
                <a:off x="4233601" y="6698040"/>
                <a:ext cx="287930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네트워크 통신을 하기 위해 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소켓을 생성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F496CA5-CCE1-A1AD-17AE-B08D3207B5FE}"/>
                </a:ext>
              </a:extLst>
            </p:cNvPr>
            <p:cNvGrpSpPr/>
            <p:nvPr/>
          </p:nvGrpSpPr>
          <p:grpSpPr>
            <a:xfrm>
              <a:off x="7253854" y="6187317"/>
              <a:ext cx="3148353" cy="2179323"/>
              <a:chOff x="7253854" y="5958717"/>
              <a:chExt cx="3148353" cy="2179323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7448ED1A-FA5A-6753-DA17-3CF92D39673A}"/>
                  </a:ext>
                </a:extLst>
              </p:cNvPr>
              <p:cNvSpPr/>
              <p:nvPr/>
            </p:nvSpPr>
            <p:spPr>
              <a:xfrm>
                <a:off x="7253854" y="5958717"/>
                <a:ext cx="540000" cy="540000"/>
              </a:xfrm>
              <a:prstGeom prst="ellipse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198F328-DF21-EC94-F9F7-9EBC4B864377}"/>
                  </a:ext>
                </a:extLst>
              </p:cNvPr>
              <p:cNvSpPr/>
              <p:nvPr/>
            </p:nvSpPr>
            <p:spPr>
              <a:xfrm>
                <a:off x="7253854" y="6698040"/>
                <a:ext cx="130301" cy="1440000"/>
              </a:xfrm>
              <a:prstGeom prst="rect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0C4572-6E57-9887-E46C-6D3B68001B97}"/>
                  </a:ext>
                </a:extLst>
              </p:cNvPr>
              <p:cNvSpPr txBox="1"/>
              <p:nvPr/>
            </p:nvSpPr>
            <p:spPr>
              <a:xfrm>
                <a:off x="7524000" y="6694260"/>
                <a:ext cx="287820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수신된 데이터를 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ADPCM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데이터로 </a:t>
                </a:r>
                <a:r>
                  <a:rPr lang="ko-KR" altLang="en-US" sz="24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재조립</a:t>
                </a:r>
                <a:endParaRPr kumimoji="1"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1D0F933-8949-354C-614F-D41F742B28F9}"/>
                </a:ext>
              </a:extLst>
            </p:cNvPr>
            <p:cNvGrpSpPr/>
            <p:nvPr/>
          </p:nvGrpSpPr>
          <p:grpSpPr>
            <a:xfrm>
              <a:off x="10543153" y="6188635"/>
              <a:ext cx="3149456" cy="2179323"/>
              <a:chOff x="10543153" y="5960035"/>
              <a:chExt cx="3149456" cy="217932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70EAD71-2913-4520-F01B-91C9BDF29206}"/>
                  </a:ext>
                </a:extLst>
              </p:cNvPr>
              <p:cNvSpPr/>
              <p:nvPr/>
            </p:nvSpPr>
            <p:spPr>
              <a:xfrm>
                <a:off x="10543153" y="5960035"/>
                <a:ext cx="540000" cy="540000"/>
              </a:xfrm>
              <a:prstGeom prst="ellipse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</a:rPr>
                  <a:t>4</a:t>
                </a:r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DBD3AC7-9104-6D46-165F-807960F3C247}"/>
                  </a:ext>
                </a:extLst>
              </p:cNvPr>
              <p:cNvSpPr/>
              <p:nvPr/>
            </p:nvSpPr>
            <p:spPr>
              <a:xfrm>
                <a:off x="10543153" y="6699358"/>
                <a:ext cx="130301" cy="1440000"/>
              </a:xfrm>
              <a:prstGeom prst="rect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8451CE-2F1D-092D-F313-3FBD8FF74FD8}"/>
                  </a:ext>
                </a:extLst>
              </p:cNvPr>
              <p:cNvSpPr txBox="1"/>
              <p:nvPr/>
            </p:nvSpPr>
            <p:spPr>
              <a:xfrm>
                <a:off x="10814401" y="6694260"/>
                <a:ext cx="287820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전송 시 발생할</a:t>
                </a:r>
                <a:r>
                  <a:rPr kumimoji="1"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수 있는 문제를 시뮬레이션</a:t>
                </a:r>
                <a:endPara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5FCB6E2-7245-0896-5AF6-854F3D06DED1}"/>
                </a:ext>
              </a:extLst>
            </p:cNvPr>
            <p:cNvGrpSpPr/>
            <p:nvPr/>
          </p:nvGrpSpPr>
          <p:grpSpPr>
            <a:xfrm>
              <a:off x="13836283" y="6187317"/>
              <a:ext cx="3148518" cy="2179323"/>
              <a:chOff x="13836283" y="5958717"/>
              <a:chExt cx="3148518" cy="2179323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26A7B3F-38E1-F428-918A-78C286F0C39D}"/>
                  </a:ext>
                </a:extLst>
              </p:cNvPr>
              <p:cNvSpPr/>
              <p:nvPr/>
            </p:nvSpPr>
            <p:spPr>
              <a:xfrm>
                <a:off x="13836283" y="5958717"/>
                <a:ext cx="540000" cy="540000"/>
              </a:xfrm>
              <a:prstGeom prst="ellipse">
                <a:avLst/>
              </a:prstGeom>
              <a:solidFill>
                <a:srgbClr val="1F58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/>
                  <a:t>5</a:t>
                </a:r>
                <a:endParaRPr kumimoji="1" lang="ko-KR" altLang="en-US" sz="28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4DAD68C-5FB6-D79E-9C44-C6C110064A91}"/>
                  </a:ext>
                </a:extLst>
              </p:cNvPr>
              <p:cNvSpPr/>
              <p:nvPr/>
            </p:nvSpPr>
            <p:spPr>
              <a:xfrm>
                <a:off x="13836283" y="6698040"/>
                <a:ext cx="130301" cy="1440000"/>
              </a:xfrm>
              <a:prstGeom prst="rect">
                <a:avLst/>
              </a:prstGeom>
              <a:solidFill>
                <a:srgbClr val="1F58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191E6A0-86F3-5BD1-ED1A-104D969AAE23}"/>
                  </a:ext>
                </a:extLst>
              </p:cNvPr>
              <p:cNvSpPr txBox="1"/>
              <p:nvPr/>
            </p:nvSpPr>
            <p:spPr>
              <a:xfrm>
                <a:off x="14104801" y="6698040"/>
                <a:ext cx="2880000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ADPCM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데이터를 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PCM 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데이터로 압축</a:t>
                </a:r>
                <a:r>
                  <a:rPr kumimoji="1"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해제</a:t>
                </a:r>
                <a:endPara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0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</a:t>
            </a:r>
            <a:r>
              <a:rPr lang="en-US" dirty="0">
                <a:solidFill>
                  <a:srgbClr val="4FA8CA"/>
                </a:solidFill>
                <a:latin typeface="나눔스퀘어OTF" panose="020B0600000101010101" pitchFamily="34" charset="-127"/>
              </a:rPr>
              <a:t>6</a:t>
            </a:r>
            <a:endParaRPr lang="en-US" sz="1800" b="0" i="0" u="none" strike="noStrike" dirty="0">
              <a:solidFill>
                <a:srgbClr val="4FA8CA"/>
              </a:solidFill>
              <a:latin typeface="나눔스퀘어OTF" panose="020B0600000101010101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 샘플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C2D3D6E-A6AD-D56F-0D9E-3E3BBD62A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00" y="3086100"/>
            <a:ext cx="10922000" cy="266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5AE5F0-7BB2-34CA-1ECC-2223081DC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6184900"/>
            <a:ext cx="10922000" cy="266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13FE2-C481-6543-5AA9-65CEBF88D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200" y="4191000"/>
            <a:ext cx="44450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79877F-D23B-9798-0201-995510128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7264400"/>
            <a:ext cx="444500" cy="4445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F4FB73-F6A5-2BAB-9B33-4EB16E78A537}"/>
              </a:ext>
            </a:extLst>
          </p:cNvPr>
          <p:cNvGrpSpPr/>
          <p:nvPr/>
        </p:nvGrpSpPr>
        <p:grpSpPr>
          <a:xfrm>
            <a:off x="2311400" y="3225800"/>
            <a:ext cx="2324100" cy="2324100"/>
            <a:chOff x="2311400" y="3225800"/>
            <a:chExt cx="2324100" cy="2324100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66D9BBC5-CD30-31AE-1477-5F3E62796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11400" y="3225800"/>
              <a:ext cx="2324100" cy="2324100"/>
            </a:xfrm>
            <a:prstGeom prst="rect">
              <a:avLst/>
            </a:prstGeom>
          </p:spPr>
        </p:pic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34109A18-9409-F4F0-A435-BC8FE722CEC7}"/>
                </a:ext>
              </a:extLst>
            </p:cNvPr>
            <p:cNvSpPr txBox="1"/>
            <p:nvPr/>
          </p:nvSpPr>
          <p:spPr>
            <a:xfrm>
              <a:off x="2451100" y="3822700"/>
              <a:ext cx="20574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4900" spc="-3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입력</a:t>
              </a:r>
              <a:endParaRPr lang="en-US" sz="4900" b="0" i="0" u="none" strike="noStrike" spc="-3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5B63C-76EB-D84F-6B7F-D2FEE28919DA}"/>
                </a:ext>
              </a:extLst>
            </p:cNvPr>
            <p:cNvSpPr txBox="1"/>
            <p:nvPr/>
          </p:nvSpPr>
          <p:spPr>
            <a:xfrm>
              <a:off x="2882900" y="4648200"/>
              <a:ext cx="1206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US" sz="1700" b="0" i="0" u="none" strike="noStrike" spc="200" dirty="0">
                  <a:solidFill>
                    <a:srgbClr val="4FA8CA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INPUT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701142-04FD-D5CA-AB25-6F3C3FD6AF84}"/>
              </a:ext>
            </a:extLst>
          </p:cNvPr>
          <p:cNvGrpSpPr/>
          <p:nvPr/>
        </p:nvGrpSpPr>
        <p:grpSpPr>
          <a:xfrm>
            <a:off x="2311400" y="6362700"/>
            <a:ext cx="2324100" cy="2324100"/>
            <a:chOff x="2311400" y="6362700"/>
            <a:chExt cx="2324100" cy="2324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92884E-6AAE-3D15-E2EE-93AA9790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1400" y="6362700"/>
              <a:ext cx="2324100" cy="2324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560742-45A2-C092-2CDC-1587FA87555D}"/>
                </a:ext>
              </a:extLst>
            </p:cNvPr>
            <p:cNvSpPr txBox="1"/>
            <p:nvPr/>
          </p:nvSpPr>
          <p:spPr>
            <a:xfrm>
              <a:off x="2451100" y="6921500"/>
              <a:ext cx="2057400" cy="876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4900" b="0" i="0" u="none" strike="noStrike" spc="-400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출력</a:t>
              </a:r>
              <a:endParaRPr lang="en-US" sz="4900" b="0" i="0" u="none" strike="noStrike" spc="-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6C5847-2353-2855-7BAC-5854FD7BCE88}"/>
                </a:ext>
              </a:extLst>
            </p:cNvPr>
            <p:cNvSpPr txBox="1"/>
            <p:nvPr/>
          </p:nvSpPr>
          <p:spPr>
            <a:xfrm>
              <a:off x="2882900" y="7747000"/>
              <a:ext cx="1206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US" sz="1700" b="0" i="0" u="none" strike="noStrike" spc="200" dirty="0">
                  <a:solidFill>
                    <a:srgbClr val="FFFFFF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OUTPUT</a:t>
              </a: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65DF788B-3B7D-63B0-4E2E-18AB461087E1}"/>
              </a:ext>
            </a:extLst>
          </p:cNvPr>
          <p:cNvSpPr txBox="1"/>
          <p:nvPr/>
        </p:nvSpPr>
        <p:spPr>
          <a:xfrm>
            <a:off x="5816600" y="6692900"/>
            <a:ext cx="9436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-203200" algn="l">
              <a:lnSpc>
                <a:spcPct val="140000"/>
              </a:lnSpc>
              <a:buClr>
                <a:srgbClr val="F2F9FB"/>
              </a:buClr>
              <a:buFont typeface="Arial"/>
              <a:buChar char="●"/>
            </a:pPr>
            <a:r>
              <a:rPr lang="ko-KR" altLang="en-US" sz="2600" b="0" i="0" u="none" strike="noStrike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실제 </a:t>
            </a:r>
            <a:r>
              <a:rPr lang="ko-KR" altLang="en-US" sz="2600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테스트 케이스로서 예측 값과의 </a:t>
            </a:r>
            <a:r>
              <a:rPr lang="ko-KR" altLang="en-US" sz="2600" dirty="0">
                <a:solidFill>
                  <a:srgbClr val="F2F9F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비교 데이터</a:t>
            </a:r>
            <a:r>
              <a:rPr lang="ko-KR" altLang="en-US" sz="2600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사용함</a:t>
            </a:r>
            <a:endParaRPr lang="en-US" sz="2600" b="0" i="0" u="none" strike="noStrike" dirty="0">
              <a:solidFill>
                <a:srgbClr val="F2F9F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E51F321A-A513-A19C-CB3A-0FB55B42917E}"/>
              </a:ext>
            </a:extLst>
          </p:cNvPr>
          <p:cNvSpPr txBox="1"/>
          <p:nvPr/>
        </p:nvSpPr>
        <p:spPr>
          <a:xfrm>
            <a:off x="5829300" y="7480300"/>
            <a:ext cx="9423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-203200" algn="l">
              <a:lnSpc>
                <a:spcPct val="140000"/>
              </a:lnSpc>
              <a:buClr>
                <a:srgbClr val="F2F9FB"/>
              </a:buClr>
              <a:buFont typeface="Arial"/>
              <a:buChar char="●"/>
            </a:pPr>
            <a:r>
              <a:rPr lang="ko-KR" altLang="en-US" sz="2600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예측된 통신 상태와 실제 통신 상태를 </a:t>
            </a:r>
            <a:r>
              <a:rPr lang="ko-KR" altLang="en-US" sz="2600" dirty="0">
                <a:solidFill>
                  <a:srgbClr val="F2F9F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비교하고 분석</a:t>
            </a:r>
            <a:r>
              <a:rPr lang="ko-KR" altLang="en-US" sz="2600" dirty="0">
                <a:solidFill>
                  <a:srgbClr val="F2F9F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하기 위함</a:t>
            </a:r>
            <a:endParaRPr lang="en-US" sz="2600" b="0" i="0" u="none" strike="noStrike" dirty="0">
              <a:solidFill>
                <a:srgbClr val="F2F9F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4F9525C-91AD-819C-B37E-6902F8CF4627}"/>
              </a:ext>
            </a:extLst>
          </p:cNvPr>
          <p:cNvSpPr txBox="1"/>
          <p:nvPr/>
        </p:nvSpPr>
        <p:spPr>
          <a:xfrm>
            <a:off x="5817600" y="3618000"/>
            <a:ext cx="9436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-203200" algn="l">
              <a:lnSpc>
                <a:spcPct val="140000"/>
              </a:lnSpc>
              <a:buClr>
                <a:srgbClr val="505050"/>
              </a:buClr>
              <a:buFont typeface="Arial"/>
              <a:buChar char="●"/>
            </a:pPr>
            <a:r>
              <a:rPr lang="ko-KR" altLang="en-US" sz="2600" b="0" i="0" u="none" strike="noStrike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600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정상적인 통신 상황을 모델링하는 </a:t>
            </a:r>
            <a:r>
              <a:rPr lang="ko-KR" altLang="en-US" sz="2600" dirty="0">
                <a:solidFill>
                  <a:srgbClr val="50505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학습 데이터</a:t>
            </a:r>
            <a:r>
              <a:rPr lang="ko-KR" altLang="en-US" sz="2600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사용함</a:t>
            </a:r>
            <a:endParaRPr lang="en-US" sz="2600" b="0" i="0" u="none" strike="noStrike" dirty="0">
              <a:solidFill>
                <a:srgbClr val="50505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19B1E9A8-C6EB-F669-9A0D-02FD2A7CC385}"/>
              </a:ext>
            </a:extLst>
          </p:cNvPr>
          <p:cNvSpPr txBox="1"/>
          <p:nvPr/>
        </p:nvSpPr>
        <p:spPr>
          <a:xfrm>
            <a:off x="5817600" y="4406400"/>
            <a:ext cx="9436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-203200" algn="l">
              <a:lnSpc>
                <a:spcPct val="140000"/>
              </a:lnSpc>
              <a:buClr>
                <a:srgbClr val="505050"/>
              </a:buClr>
              <a:buFont typeface="Arial"/>
              <a:buChar char="●"/>
            </a:pPr>
            <a:r>
              <a:rPr lang="en-US" sz="2600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600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패턴과 특성을 학습하여 </a:t>
            </a:r>
            <a:r>
              <a:rPr lang="ko-KR" altLang="en-US" sz="2600" dirty="0">
                <a:solidFill>
                  <a:srgbClr val="50505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정상적인 데이터 분포</a:t>
            </a:r>
            <a:r>
              <a:rPr lang="ko-KR" altLang="en-US" sz="2600" dirty="0">
                <a:solidFill>
                  <a:srgbClr val="505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파악하기 위함</a:t>
            </a:r>
            <a:endParaRPr lang="en-US" sz="2600" b="0" i="0" u="none" strike="noStrike" dirty="0">
              <a:solidFill>
                <a:srgbClr val="50505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5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pic>
        <p:nvPicPr>
          <p:cNvPr id="12" name="그림 11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8EFAAE36-DD4E-6689-CABB-01CBA5B1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94" y="2603905"/>
            <a:ext cx="16185411" cy="63813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</a:t>
            </a:r>
            <a:r>
              <a:rPr lang="en-US" dirty="0">
                <a:solidFill>
                  <a:srgbClr val="4FA8CA"/>
                </a:solidFill>
                <a:latin typeface="나눔스퀘어OTF" panose="020B0600000101010101" pitchFamily="34" charset="-127"/>
              </a:rPr>
              <a:t>7</a:t>
            </a:r>
            <a:endParaRPr lang="en-US" sz="1800" b="0" i="0" u="none" strike="noStrike" dirty="0">
              <a:solidFill>
                <a:srgbClr val="4FA8CA"/>
              </a:solidFill>
              <a:latin typeface="나눔스퀘어OTF" panose="020B0600000101010101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b="0" i="0" u="none" strike="noStrike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웨이브폼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451482-66A1-9801-BEF9-CE0B5E4DC958}"/>
              </a:ext>
            </a:extLst>
          </p:cNvPr>
          <p:cNvSpPr/>
          <p:nvPr/>
        </p:nvSpPr>
        <p:spPr>
          <a:xfrm>
            <a:off x="8153400" y="2880000"/>
            <a:ext cx="2514600" cy="248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4B8061-F2B7-EFDB-8DC6-96E12F3CB292}"/>
              </a:ext>
            </a:extLst>
          </p:cNvPr>
          <p:cNvSpPr/>
          <p:nvPr/>
        </p:nvSpPr>
        <p:spPr>
          <a:xfrm>
            <a:off x="8153400" y="6048000"/>
            <a:ext cx="2108199" cy="248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BCAB63-CE43-D719-5363-745BD8A11029}"/>
              </a:ext>
            </a:extLst>
          </p:cNvPr>
          <p:cNvSpPr/>
          <p:nvPr/>
        </p:nvSpPr>
        <p:spPr>
          <a:xfrm>
            <a:off x="15316200" y="2880000"/>
            <a:ext cx="1219200" cy="248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357B30-30CC-CC45-B405-DD356F665826}"/>
              </a:ext>
            </a:extLst>
          </p:cNvPr>
          <p:cNvSpPr/>
          <p:nvPr/>
        </p:nvSpPr>
        <p:spPr>
          <a:xfrm>
            <a:off x="14935200" y="6048000"/>
            <a:ext cx="1752600" cy="248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2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1800" b="0" i="0" u="none" strike="noStrike" dirty="0">
                <a:solidFill>
                  <a:srgbClr val="4FA8CA"/>
                </a:solidFill>
                <a:latin typeface="나눔스퀘어OTF" panose="020B0600000101010101" pitchFamily="34" charset="-127"/>
              </a:rPr>
              <a:t>08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778000"/>
            <a:ext cx="51816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700" b="0" i="0" u="none" strike="noStrike" spc="200" dirty="0">
                <a:solidFill>
                  <a:srgbClr val="4FA8CA"/>
                </a:solidFill>
                <a:latin typeface="나눔스퀘어OTF" panose="020B0600000101010101" pitchFamily="34" charset="-127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864350" y="1524000"/>
            <a:ext cx="4559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6000" dirty="0">
                <a:solidFill>
                  <a:srgbClr val="4FA8CA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오디오 특징</a:t>
            </a:r>
            <a:endParaRPr lang="en-US" sz="6000" b="0" i="0" u="none" strike="noStrike" dirty="0">
              <a:solidFill>
                <a:srgbClr val="4FA8CA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1" name="Picture 9">
            <a:extLst>
              <a:ext uri="{FF2B5EF4-FFF2-40B4-BE49-F238E27FC236}">
                <a16:creationId xmlns:a16="http://schemas.microsoft.com/office/drawing/2014/main" id="{3AD0ADB1-E554-D531-0469-1E20D223A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graphicFrame>
        <p:nvGraphicFramePr>
          <p:cNvPr id="52" name="Table 10">
            <a:extLst>
              <a:ext uri="{FF2B5EF4-FFF2-40B4-BE49-F238E27FC236}">
                <a16:creationId xmlns:a16="http://schemas.microsoft.com/office/drawing/2014/main" id="{AB6C231F-FF50-D9B3-B2CA-D7C8C339A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59243"/>
              </p:ext>
            </p:extLst>
          </p:nvPr>
        </p:nvGraphicFramePr>
        <p:xfrm>
          <a:off x="2133600" y="3098800"/>
          <a:ext cx="13474700" cy="5588000"/>
        </p:xfrm>
        <a:graphic>
          <a:graphicData uri="http://schemas.openxmlformats.org/drawingml/2006/table">
            <a:tbl>
              <a:tblPr/>
              <a:tblGrid>
                <a:gridCol w="18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 도메인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세부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내용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  <a:endParaRPr lang="en-US" sz="11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4FA8CA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에너지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41100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신호의 세기 또는 크기를 나타내는 값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41100"/>
                        </a:lnSpc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주어진 시간 구간에서 신호의 제곱합을 통해 계산</a:t>
                      </a:r>
                      <a:endParaRPr lang="en-US" sz="2200" b="0" i="0" u="none" strike="noStrike" dirty="0">
                        <a:solidFill>
                          <a:srgbClr val="50505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평균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0.02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평균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3844"/>
                  </a:ext>
                </a:extLst>
              </a:tr>
              <a:tr h="84455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4FA8CA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영점 교차율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41100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신호가 시간 축에서 영점을 몇 번 교차하는지 나타내는 비율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41100"/>
                        </a:lnSpc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잡음 검출이나 성대 활동 여부를 판단하는 데 유용</a:t>
                      </a:r>
                      <a:endParaRPr lang="en-US" sz="2200" b="0" i="0" u="none" strike="noStrike" dirty="0">
                        <a:solidFill>
                          <a:srgbClr val="50505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평균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0.15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평균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0.5</a:t>
                      </a:r>
                      <a:endParaRPr lang="en-US" altLang="ko-KR" sz="7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096881"/>
                  </a:ext>
                </a:extLst>
              </a:tr>
              <a:tr h="7747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4FA8CA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기본 주파수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41100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신호의 기본적인 주기성을 나타내는 주파수</a:t>
                      </a:r>
                      <a:endParaRPr 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41100"/>
                        </a:lnSpc>
                      </a:pPr>
                      <a:r>
                        <a:rPr 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   - </a:t>
                      </a:r>
                      <a:r>
                        <a:rPr lang="ko-KR" altLang="en-US" sz="2200" b="0" i="0" u="none" strike="noStrike" dirty="0">
                          <a:solidFill>
                            <a:srgbClr val="50505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보통 음성의 톤을 결정짓는 주요 요소로 사용</a:t>
                      </a:r>
                      <a:endParaRPr lang="en-US" sz="2200" b="0" i="0" u="none" strike="noStrike" dirty="0">
                        <a:solidFill>
                          <a:srgbClr val="50505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남성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120 Hz, </a:t>
                      </a: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여성 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200 Hz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비정상</a:t>
                      </a:r>
                      <a:r>
                        <a:rPr lang="en-US" altLang="ko-KR" sz="1800" b="0" i="0" u="none" strike="noStrike" dirty="0">
                          <a:solidFill>
                            <a:srgbClr val="8D8D8D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100 Hz ~ 300 Hz</a:t>
                      </a:r>
                      <a:endParaRPr lang="en-US" altLang="ko-KR" sz="7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40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79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8157705-AF95-7F75-2ADF-CAC1786A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1275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50300" y="9575800"/>
            <a:ext cx="7874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1800" b="0" i="0" u="none" strike="noStrike" dirty="0">
                <a:solidFill>
                  <a:srgbClr val="4FA8CA"/>
                </a:solidFill>
                <a:latin typeface="나눔스퀘어OTF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8000" y="762000"/>
            <a:ext cx="30226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0000"/>
              </a:lnSpc>
              <a:defRPr/>
            </a:pPr>
            <a:r>
              <a:rPr lang="en-US" sz="1700" b="0" i="0" u="none" strike="noStrike" spc="200">
                <a:solidFill>
                  <a:srgbClr val="4FA8CA"/>
                </a:solidFill>
                <a:latin typeface="나눔스퀘어OTF"/>
              </a:rPr>
              <a:t>DECS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470400" y="1257300"/>
            <a:ext cx="93472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6000" dirty="0">
                <a:solidFill>
                  <a:srgbClr val="4FA8CA"/>
                </a:solidFill>
                <a:latin typeface="나눔스퀘어OTF Bold"/>
                <a:ea typeface="나눔스퀘어OTF Bold"/>
              </a:rPr>
              <a:t>Anomaly Detection</a:t>
            </a:r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400" y="1563503"/>
            <a:ext cx="9347200" cy="5588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512189" y="2988373"/>
            <a:ext cx="7936609" cy="2578362"/>
            <a:chOff x="1512189" y="2988373"/>
            <a:chExt cx="7936609" cy="2578362"/>
          </a:xfrm>
        </p:grpSpPr>
        <p:sp>
          <p:nvSpPr>
            <p:cNvPr id="10" name="TextBox 3"/>
            <p:cNvSpPr txBox="1"/>
            <p:nvPr/>
          </p:nvSpPr>
          <p:spPr>
            <a:xfrm>
              <a:off x="2294163" y="3819525"/>
              <a:ext cx="7154635" cy="174721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SzPct val="75000"/>
                <a:defRPr/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불량 검출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이상 감지 등 정상 상태가 아닌 모든 상태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물체 등의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이상을 감지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하는 기술</a:t>
              </a:r>
              <a:endParaRPr lang="en-US" altLang="ko-KR" sz="2400" b="0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>
                <a:lnSpc>
                  <a:spcPct val="120000"/>
                </a:lnSpc>
                <a:defRPr/>
              </a:pPr>
              <a:endParaRPr lang="en-US" altLang="ko-KR" sz="2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보유한 데이터에 따라 지도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준지도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비지도 학습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으로 분류</a:t>
              </a:r>
              <a:endParaRPr lang="ko-KR" altLang="en-US" sz="2400" b="0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8400" y="3002280"/>
              <a:ext cx="5181600" cy="624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Anomaly Detection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512189" y="2988373"/>
              <a:ext cx="787400" cy="787400"/>
              <a:chOff x="9302410" y="2667053"/>
              <a:chExt cx="787400" cy="787400"/>
            </a:xfrm>
          </p:grpSpPr>
          <p:pic>
            <p:nvPicPr>
              <p:cNvPr id="31" name="Picture 21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9302410" y="2667053"/>
                <a:ext cx="787400" cy="787400"/>
              </a:xfrm>
              <a:prstGeom prst="rect">
                <a:avLst/>
              </a:prstGeom>
              <a:noFill/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410700" y="2790825"/>
                <a:ext cx="532066" cy="532066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72D626-61EC-D66C-3B34-5D557E22426A}"/>
              </a:ext>
            </a:extLst>
          </p:cNvPr>
          <p:cNvGrpSpPr/>
          <p:nvPr/>
        </p:nvGrpSpPr>
        <p:grpSpPr>
          <a:xfrm>
            <a:off x="1497600" y="6260400"/>
            <a:ext cx="8040100" cy="2711712"/>
            <a:chOff x="1512189" y="2988373"/>
            <a:chExt cx="7768800" cy="271171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960E64-679E-24CE-E47B-F064799D0A94}"/>
                </a:ext>
              </a:extLst>
            </p:cNvPr>
            <p:cNvGrpSpPr/>
            <p:nvPr/>
          </p:nvGrpSpPr>
          <p:grpSpPr>
            <a:xfrm>
              <a:off x="1512189" y="2988373"/>
              <a:ext cx="7768800" cy="2711712"/>
              <a:chOff x="1512189" y="2988373"/>
              <a:chExt cx="7768800" cy="2711712"/>
            </a:xfrm>
          </p:grpSpPr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B049DD92-71B5-1D24-7B88-A7601602789F}"/>
                  </a:ext>
                </a:extLst>
              </p:cNvPr>
              <p:cNvSpPr txBox="1"/>
              <p:nvPr/>
            </p:nvSpPr>
            <p:spPr>
              <a:xfrm>
                <a:off x="2520315" y="3168396"/>
                <a:ext cx="4283923" cy="451277"/>
              </a:xfrm>
              <a:prstGeom prst="rect">
                <a:avLst/>
              </a:prstGeom>
            </p:spPr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  <a:defRPr/>
                </a:pPr>
                <a:r>
                  <a:rPr lang="en-US" altLang="ko-KR" sz="3500" spc="-45" dirty="0">
                    <a:solidFill>
                      <a:schemeClr val="dk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Autoencoder</a:t>
                </a:r>
              </a:p>
            </p:txBody>
          </p:sp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7488AF74-CBC1-BCE5-1C44-61008D619C31}"/>
                  </a:ext>
                </a:extLst>
              </p:cNvPr>
              <p:cNvSpPr txBox="1"/>
              <p:nvPr/>
            </p:nvSpPr>
            <p:spPr>
              <a:xfrm>
                <a:off x="2307789" y="3952875"/>
                <a:ext cx="6973200" cy="1747210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400" i="0" dirty="0" err="1"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오토인코더</a:t>
                </a:r>
                <a:r>
                  <a:rPr lang="ko-KR" altLang="en-US" sz="2400" i="0" dirty="0"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en-US" altLang="ko-KR" sz="2400" i="0" dirty="0"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(</a:t>
                </a:r>
                <a:r>
                  <a:rPr lang="en" altLang="ko-KR" sz="2400" i="0" dirty="0"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Autoencoder)</a:t>
                </a:r>
                <a:r>
                  <a:rPr lang="ko-KR" altLang="en-US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란 비지도 학습에서 사용되는 인공신경망 알고리즘으로</a:t>
                </a:r>
                <a:r>
                  <a:rPr lang="en-US" altLang="ko-KR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,</a:t>
                </a:r>
                <a:r>
                  <a:rPr lang="ko-KR" altLang="en-US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입력이 들어왔을 때의</a:t>
                </a:r>
                <a:r>
                  <a:rPr lang="en-US" altLang="ko-KR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해당 입력 데이터를 최대한 압축</a:t>
                </a:r>
                <a:r>
                  <a:rPr lang="ko-KR" altLang="en-US" sz="2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시킨 후</a:t>
                </a:r>
                <a:r>
                  <a:rPr lang="en-US" altLang="ko-KR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sz="2400" b="0" i="0" dirty="0"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압축된 데이터를 다시 본래의 입력 형태로 복원 시키는 신경망</a:t>
                </a:r>
                <a:endParaRPr lang="en-US" altLang="ko-KR" sz="2400" b="0" i="0" dirty="0"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21" name="Picture 21">
                <a:extLst>
                  <a:ext uri="{FF2B5EF4-FFF2-40B4-BE49-F238E27FC236}">
                    <a16:creationId xmlns:a16="http://schemas.microsoft.com/office/drawing/2014/main" id="{BE1F5A58-0B22-5F40-5560-A32A7AB03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1512189" y="2988373"/>
                <a:ext cx="787400" cy="787400"/>
              </a:xfrm>
              <a:prstGeom prst="rect">
                <a:avLst/>
              </a:prstGeom>
              <a:noFill/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E49B720-9F11-3EED-F4F9-F7411A5D9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01127" y="3132627"/>
              <a:ext cx="609523" cy="60952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EF7056-6C4B-E4F6-9D6C-8FE55953185C}"/>
              </a:ext>
            </a:extLst>
          </p:cNvPr>
          <p:cNvGrpSpPr/>
          <p:nvPr/>
        </p:nvGrpSpPr>
        <p:grpSpPr>
          <a:xfrm>
            <a:off x="9895142" y="3775773"/>
            <a:ext cx="7630858" cy="4159758"/>
            <a:chOff x="11422378" y="2738102"/>
            <a:chExt cx="6769574" cy="503488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18F491A-7048-D890-3360-8C2F19C2D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422378" y="2738102"/>
              <a:ext cx="6769574" cy="49189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99C7D7-FC0C-8C91-00F1-66D6E77E8593}"/>
                </a:ext>
              </a:extLst>
            </p:cNvPr>
            <p:cNvSpPr txBox="1"/>
            <p:nvPr/>
          </p:nvSpPr>
          <p:spPr>
            <a:xfrm>
              <a:off x="13812232" y="7325952"/>
              <a:ext cx="1932967" cy="447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" altLang="ko-KR" b="0" dirty="0">
                  <a:solidFill>
                    <a:srgbClr val="616161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Autoencoder</a:t>
              </a:r>
              <a:r>
                <a:rPr lang="ko-KR" altLang="en-US" sz="1600" b="0" dirty="0">
                  <a:solidFill>
                    <a:srgbClr val="616161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구성</a:t>
              </a:r>
              <a:endPara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630</Words>
  <Application>Microsoft Office PowerPoint</Application>
  <PresentationFormat>사용자 지정</PresentationFormat>
  <Paragraphs>159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나눔스퀘어OTF Bold</vt:lpstr>
      <vt:lpstr>Arial</vt:lpstr>
      <vt:lpstr>나눔스퀘어OTF ExtraBold</vt:lpstr>
      <vt:lpstr>나눔스퀘어OTF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유진 박</cp:lastModifiedBy>
  <cp:revision>320</cp:revision>
  <dcterms:created xsi:type="dcterms:W3CDTF">2006-08-16T00:00:00Z</dcterms:created>
  <dcterms:modified xsi:type="dcterms:W3CDTF">2024-09-21T12:05:40Z</dcterms:modified>
</cp:coreProperties>
</file>